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89" r:id="rId6"/>
    <p:sldId id="262" r:id="rId7"/>
    <p:sldId id="263" r:id="rId8"/>
    <p:sldId id="290"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80" r:id="rId25"/>
    <p:sldId id="281" r:id="rId26"/>
    <p:sldId id="282" r:id="rId27"/>
    <p:sldId id="283" r:id="rId28"/>
    <p:sldId id="284" r:id="rId29"/>
    <p:sldId id="285" r:id="rId30"/>
    <p:sldId id="286" r:id="rId31"/>
    <p:sldId id="287" r:id="rId32"/>
    <p:sldId id="288" r:id="rId33"/>
    <p:sldId id="25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283"/>
    <a:srgbClr val="FF9900"/>
    <a:srgbClr val="00FF00"/>
    <a:srgbClr val="FFCC00"/>
    <a:srgbClr val="FFFF66"/>
    <a:srgbClr val="FF3399"/>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17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49A157-5354-48F9-B815-9FCBE7329A00}" type="doc">
      <dgm:prSet loTypeId="urn:microsoft.com/office/officeart/2005/8/layout/process1" loCatId="process" qsTypeId="urn:microsoft.com/office/officeart/2005/8/quickstyle/3d3" qsCatId="3D" csTypeId="urn:microsoft.com/office/officeart/2005/8/colors/accent2_5" csCatId="accent2" phldr="1"/>
      <dgm:spPr/>
    </dgm:pt>
    <dgm:pt modelId="{C418F3AD-C578-45D3-9DE1-602A5003DFB4}">
      <dgm:prSet phldrT="[Text]"/>
      <dgm:spPr/>
      <dgm:t>
        <a:bodyPr/>
        <a:lstStyle/>
        <a:p>
          <a:r>
            <a:rPr lang="en-US" dirty="0" smtClean="0"/>
            <a:t>Class</a:t>
          </a:r>
          <a:endParaRPr lang="en-US" dirty="0"/>
        </a:p>
      </dgm:t>
    </dgm:pt>
    <dgm:pt modelId="{13401028-E999-4C15-9700-DF07555A062E}" type="parTrans" cxnId="{4F9E0DDE-D4FF-4E3D-9A40-DDC7BA7C834F}">
      <dgm:prSet/>
      <dgm:spPr/>
      <dgm:t>
        <a:bodyPr/>
        <a:lstStyle/>
        <a:p>
          <a:endParaRPr lang="en-US"/>
        </a:p>
      </dgm:t>
    </dgm:pt>
    <dgm:pt modelId="{DD62570F-0C12-454D-A138-E942423DA801}" type="sibTrans" cxnId="{4F9E0DDE-D4FF-4E3D-9A40-DDC7BA7C834F}">
      <dgm:prSet/>
      <dgm:spPr/>
      <dgm:t>
        <a:bodyPr/>
        <a:lstStyle/>
        <a:p>
          <a:endParaRPr lang="en-US"/>
        </a:p>
      </dgm:t>
    </dgm:pt>
    <dgm:pt modelId="{3E598AF7-69EA-45A1-9848-F96104AD5910}">
      <dgm:prSet phldrT="[Text]"/>
      <dgm:spPr/>
      <dgm:t>
        <a:bodyPr/>
        <a:lstStyle/>
        <a:p>
          <a:r>
            <a:rPr lang="en-US" dirty="0" err="1" smtClean="0"/>
            <a:t>Phyllum</a:t>
          </a:r>
          <a:r>
            <a:rPr lang="en-US" dirty="0" smtClean="0"/>
            <a:t>  </a:t>
          </a:r>
          <a:endParaRPr lang="en-US" dirty="0"/>
        </a:p>
      </dgm:t>
    </dgm:pt>
    <dgm:pt modelId="{372D843F-2E58-40D0-9445-3BC2C9B3D6E1}" type="parTrans" cxnId="{E28E1808-571C-4C29-A4B7-D75616F0F66B}">
      <dgm:prSet/>
      <dgm:spPr/>
      <dgm:t>
        <a:bodyPr/>
        <a:lstStyle/>
        <a:p>
          <a:endParaRPr lang="en-US"/>
        </a:p>
      </dgm:t>
    </dgm:pt>
    <dgm:pt modelId="{321ADC96-09EE-4A62-BC4B-AC4AADF82464}" type="sibTrans" cxnId="{E28E1808-571C-4C29-A4B7-D75616F0F66B}">
      <dgm:prSet/>
      <dgm:spPr/>
      <dgm:t>
        <a:bodyPr/>
        <a:lstStyle/>
        <a:p>
          <a:endParaRPr lang="en-US"/>
        </a:p>
      </dgm:t>
    </dgm:pt>
    <dgm:pt modelId="{6D63C39F-D7A6-4581-BC37-43877906B93A}">
      <dgm:prSet/>
      <dgm:spPr/>
      <dgm:t>
        <a:bodyPr/>
        <a:lstStyle/>
        <a:p>
          <a:r>
            <a:rPr lang="en-US" dirty="0" smtClean="0"/>
            <a:t>Variety (</a:t>
          </a:r>
          <a:r>
            <a:rPr lang="en-US" dirty="0" err="1" smtClean="0"/>
            <a:t>Cultiver</a:t>
          </a:r>
          <a:r>
            <a:rPr lang="en-US" dirty="0" smtClean="0"/>
            <a:t>)</a:t>
          </a:r>
          <a:endParaRPr lang="en-US" dirty="0"/>
        </a:p>
      </dgm:t>
    </dgm:pt>
    <dgm:pt modelId="{92CF92DF-D422-4DC3-B596-F92B04E593F5}" type="parTrans" cxnId="{575F4DA1-FB24-4E89-A2A2-F4879608F648}">
      <dgm:prSet/>
      <dgm:spPr/>
      <dgm:t>
        <a:bodyPr/>
        <a:lstStyle/>
        <a:p>
          <a:endParaRPr lang="en-US"/>
        </a:p>
      </dgm:t>
    </dgm:pt>
    <dgm:pt modelId="{3B717C82-B35A-407B-9E93-0A97C311AA15}" type="sibTrans" cxnId="{575F4DA1-FB24-4E89-A2A2-F4879608F648}">
      <dgm:prSet/>
      <dgm:spPr/>
      <dgm:t>
        <a:bodyPr/>
        <a:lstStyle/>
        <a:p>
          <a:endParaRPr lang="en-US"/>
        </a:p>
      </dgm:t>
    </dgm:pt>
    <dgm:pt modelId="{136A9195-F271-44F5-8554-6CFEBE143050}">
      <dgm:prSet/>
      <dgm:spPr/>
      <dgm:t>
        <a:bodyPr/>
        <a:lstStyle/>
        <a:p>
          <a:r>
            <a:rPr lang="en-US" dirty="0" smtClean="0"/>
            <a:t>Species</a:t>
          </a:r>
          <a:endParaRPr lang="en-US" dirty="0"/>
        </a:p>
      </dgm:t>
    </dgm:pt>
    <dgm:pt modelId="{C0F76B1B-68D5-49FF-AC15-A0397B1CA154}" type="parTrans" cxnId="{73B41ED8-6CD6-4D1E-B4C2-5859B72588D3}">
      <dgm:prSet/>
      <dgm:spPr/>
      <dgm:t>
        <a:bodyPr/>
        <a:lstStyle/>
        <a:p>
          <a:endParaRPr lang="en-US"/>
        </a:p>
      </dgm:t>
    </dgm:pt>
    <dgm:pt modelId="{9BB0BA34-1C52-45DB-AFBA-05C04C5DF8E0}" type="sibTrans" cxnId="{73B41ED8-6CD6-4D1E-B4C2-5859B72588D3}">
      <dgm:prSet/>
      <dgm:spPr/>
      <dgm:t>
        <a:bodyPr/>
        <a:lstStyle/>
        <a:p>
          <a:endParaRPr lang="en-US"/>
        </a:p>
      </dgm:t>
    </dgm:pt>
    <dgm:pt modelId="{6A7927B3-F440-45B7-84FB-63FC6BEF7E2C}">
      <dgm:prSet/>
      <dgm:spPr/>
      <dgm:t>
        <a:bodyPr/>
        <a:lstStyle/>
        <a:p>
          <a:r>
            <a:rPr lang="en-US" dirty="0" smtClean="0"/>
            <a:t>Genus</a:t>
          </a:r>
          <a:endParaRPr lang="en-US" dirty="0"/>
        </a:p>
      </dgm:t>
    </dgm:pt>
    <dgm:pt modelId="{7CED9782-7238-4B77-8892-017C6A77E6F1}" type="parTrans" cxnId="{771C0460-1DE7-4D66-BAB2-3F98FE634AC8}">
      <dgm:prSet/>
      <dgm:spPr/>
      <dgm:t>
        <a:bodyPr/>
        <a:lstStyle/>
        <a:p>
          <a:endParaRPr lang="en-US"/>
        </a:p>
      </dgm:t>
    </dgm:pt>
    <dgm:pt modelId="{D54393AA-4E97-41A1-8F19-5E5096FE5283}" type="sibTrans" cxnId="{771C0460-1DE7-4D66-BAB2-3F98FE634AC8}">
      <dgm:prSet/>
      <dgm:spPr/>
      <dgm:t>
        <a:bodyPr/>
        <a:lstStyle/>
        <a:p>
          <a:endParaRPr lang="en-US"/>
        </a:p>
      </dgm:t>
    </dgm:pt>
    <dgm:pt modelId="{753059EC-1DA9-4CB1-A7B9-821733EC13B4}">
      <dgm:prSet/>
      <dgm:spPr/>
      <dgm:t>
        <a:bodyPr/>
        <a:lstStyle/>
        <a:p>
          <a:r>
            <a:rPr lang="en-US" dirty="0" smtClean="0"/>
            <a:t>Family</a:t>
          </a:r>
          <a:endParaRPr lang="en-US" dirty="0"/>
        </a:p>
      </dgm:t>
    </dgm:pt>
    <dgm:pt modelId="{C3EBD36B-F6CD-43F9-B885-5F00F1DF925C}" type="parTrans" cxnId="{7237DFB8-A99B-49E1-884F-B69422000643}">
      <dgm:prSet/>
      <dgm:spPr/>
      <dgm:t>
        <a:bodyPr/>
        <a:lstStyle/>
        <a:p>
          <a:endParaRPr lang="en-US"/>
        </a:p>
      </dgm:t>
    </dgm:pt>
    <dgm:pt modelId="{CC1E5D7B-7EB3-4633-9A53-1880FF234A43}" type="sibTrans" cxnId="{7237DFB8-A99B-49E1-884F-B69422000643}">
      <dgm:prSet/>
      <dgm:spPr/>
      <dgm:t>
        <a:bodyPr/>
        <a:lstStyle/>
        <a:p>
          <a:endParaRPr lang="en-US"/>
        </a:p>
      </dgm:t>
    </dgm:pt>
    <dgm:pt modelId="{56942B58-8AA3-4DC8-A988-45BD0B8CDA75}">
      <dgm:prSet/>
      <dgm:spPr/>
      <dgm:t>
        <a:bodyPr/>
        <a:lstStyle/>
        <a:p>
          <a:r>
            <a:rPr lang="en-US" dirty="0" smtClean="0"/>
            <a:t>Order  </a:t>
          </a:r>
          <a:endParaRPr lang="en-US" dirty="0"/>
        </a:p>
      </dgm:t>
    </dgm:pt>
    <dgm:pt modelId="{F0FDF817-C2D0-462D-B146-9710BFE3709D}" type="parTrans" cxnId="{D7089342-1E20-47C4-B0E6-E4B0AF06B2CE}">
      <dgm:prSet/>
      <dgm:spPr/>
      <dgm:t>
        <a:bodyPr/>
        <a:lstStyle/>
        <a:p>
          <a:endParaRPr lang="en-US"/>
        </a:p>
      </dgm:t>
    </dgm:pt>
    <dgm:pt modelId="{03C08B82-8551-4E96-8481-C9A8346EB323}" type="sibTrans" cxnId="{D7089342-1E20-47C4-B0E6-E4B0AF06B2CE}">
      <dgm:prSet/>
      <dgm:spPr/>
      <dgm:t>
        <a:bodyPr/>
        <a:lstStyle/>
        <a:p>
          <a:endParaRPr lang="en-US"/>
        </a:p>
      </dgm:t>
    </dgm:pt>
    <dgm:pt modelId="{94DAB6FD-92F9-46F3-85DF-BCCEAF15976D}">
      <dgm:prSet/>
      <dgm:spPr/>
      <dgm:t>
        <a:bodyPr/>
        <a:lstStyle/>
        <a:p>
          <a:r>
            <a:rPr lang="en-US" dirty="0" smtClean="0"/>
            <a:t>Group</a:t>
          </a:r>
          <a:endParaRPr lang="en-US" dirty="0"/>
        </a:p>
      </dgm:t>
    </dgm:pt>
    <dgm:pt modelId="{A7110A1B-FDA2-4AAF-9E63-D36555C4CCFE}" type="parTrans" cxnId="{9711FCC9-D6B8-4722-81AF-17D997FFEF98}">
      <dgm:prSet/>
      <dgm:spPr/>
      <dgm:t>
        <a:bodyPr/>
        <a:lstStyle/>
        <a:p>
          <a:endParaRPr lang="en-US"/>
        </a:p>
      </dgm:t>
    </dgm:pt>
    <dgm:pt modelId="{BD1DE1BA-1B07-43F5-B264-154D49BAE205}" type="sibTrans" cxnId="{9711FCC9-D6B8-4722-81AF-17D997FFEF98}">
      <dgm:prSet/>
      <dgm:spPr/>
      <dgm:t>
        <a:bodyPr/>
        <a:lstStyle/>
        <a:p>
          <a:endParaRPr lang="en-US"/>
        </a:p>
      </dgm:t>
    </dgm:pt>
    <dgm:pt modelId="{00AE96FA-3117-479E-AF55-EE0B74CB8C6F}">
      <dgm:prSet/>
      <dgm:spPr/>
      <dgm:t>
        <a:bodyPr/>
        <a:lstStyle/>
        <a:p>
          <a:r>
            <a:rPr lang="en-US" dirty="0" smtClean="0"/>
            <a:t>Kingdom </a:t>
          </a:r>
          <a:endParaRPr lang="en-US" dirty="0"/>
        </a:p>
      </dgm:t>
    </dgm:pt>
    <dgm:pt modelId="{5F470C4F-2700-486F-A560-9D8777D336F2}" type="parTrans" cxnId="{C0B8D825-0EB7-45B2-865A-759500B7FEBE}">
      <dgm:prSet/>
      <dgm:spPr/>
      <dgm:t>
        <a:bodyPr/>
        <a:lstStyle/>
        <a:p>
          <a:endParaRPr lang="en-US"/>
        </a:p>
      </dgm:t>
    </dgm:pt>
    <dgm:pt modelId="{2CB797E8-66FD-481C-BC27-DD4B545DEFE4}" type="sibTrans" cxnId="{C0B8D825-0EB7-45B2-865A-759500B7FEBE}">
      <dgm:prSet/>
      <dgm:spPr/>
      <dgm:t>
        <a:bodyPr/>
        <a:lstStyle/>
        <a:p>
          <a:endParaRPr lang="en-US"/>
        </a:p>
      </dgm:t>
    </dgm:pt>
    <dgm:pt modelId="{120C4C41-C129-473D-A9D2-81A3CF4E7691}" type="pres">
      <dgm:prSet presAssocID="{6A49A157-5354-48F9-B815-9FCBE7329A00}" presName="Name0" presStyleCnt="0">
        <dgm:presLayoutVars>
          <dgm:dir/>
          <dgm:resizeHandles val="exact"/>
        </dgm:presLayoutVars>
      </dgm:prSet>
      <dgm:spPr/>
    </dgm:pt>
    <dgm:pt modelId="{C86611B8-9E9C-492A-ADA7-ECECA86CFD50}" type="pres">
      <dgm:prSet presAssocID="{6D63C39F-D7A6-4581-BC37-43877906B93A}" presName="node" presStyleLbl="node1" presStyleIdx="0" presStyleCnt="9">
        <dgm:presLayoutVars>
          <dgm:bulletEnabled val="1"/>
        </dgm:presLayoutVars>
      </dgm:prSet>
      <dgm:spPr/>
      <dgm:t>
        <a:bodyPr/>
        <a:lstStyle/>
        <a:p>
          <a:endParaRPr lang="en-US"/>
        </a:p>
      </dgm:t>
    </dgm:pt>
    <dgm:pt modelId="{AD9E9D0B-5963-46F8-BB5E-9A1D4B0750BC}" type="pres">
      <dgm:prSet presAssocID="{3B717C82-B35A-407B-9E93-0A97C311AA15}" presName="sibTrans" presStyleLbl="sibTrans2D1" presStyleIdx="0" presStyleCnt="8"/>
      <dgm:spPr/>
      <dgm:t>
        <a:bodyPr/>
        <a:lstStyle/>
        <a:p>
          <a:endParaRPr lang="en-US"/>
        </a:p>
      </dgm:t>
    </dgm:pt>
    <dgm:pt modelId="{15DE71B5-FBB1-4A60-B5F1-34AEB5880E5E}" type="pres">
      <dgm:prSet presAssocID="{3B717C82-B35A-407B-9E93-0A97C311AA15}" presName="connectorText" presStyleLbl="sibTrans2D1" presStyleIdx="0" presStyleCnt="8"/>
      <dgm:spPr/>
      <dgm:t>
        <a:bodyPr/>
        <a:lstStyle/>
        <a:p>
          <a:endParaRPr lang="en-US"/>
        </a:p>
      </dgm:t>
    </dgm:pt>
    <dgm:pt modelId="{A3625214-4E26-4AF9-9854-E715DE50EA41}" type="pres">
      <dgm:prSet presAssocID="{136A9195-F271-44F5-8554-6CFEBE143050}" presName="node" presStyleLbl="node1" presStyleIdx="1" presStyleCnt="9">
        <dgm:presLayoutVars>
          <dgm:bulletEnabled val="1"/>
        </dgm:presLayoutVars>
      </dgm:prSet>
      <dgm:spPr/>
      <dgm:t>
        <a:bodyPr/>
        <a:lstStyle/>
        <a:p>
          <a:endParaRPr lang="en-US"/>
        </a:p>
      </dgm:t>
    </dgm:pt>
    <dgm:pt modelId="{4ACC06CF-1950-434B-A252-8BBE20FD9FBD}" type="pres">
      <dgm:prSet presAssocID="{9BB0BA34-1C52-45DB-AFBA-05C04C5DF8E0}" presName="sibTrans" presStyleLbl="sibTrans2D1" presStyleIdx="1" presStyleCnt="8"/>
      <dgm:spPr/>
      <dgm:t>
        <a:bodyPr/>
        <a:lstStyle/>
        <a:p>
          <a:endParaRPr lang="en-US"/>
        </a:p>
      </dgm:t>
    </dgm:pt>
    <dgm:pt modelId="{03141418-8D7F-4429-9BDA-875386726B81}" type="pres">
      <dgm:prSet presAssocID="{9BB0BA34-1C52-45DB-AFBA-05C04C5DF8E0}" presName="connectorText" presStyleLbl="sibTrans2D1" presStyleIdx="1" presStyleCnt="8"/>
      <dgm:spPr/>
      <dgm:t>
        <a:bodyPr/>
        <a:lstStyle/>
        <a:p>
          <a:endParaRPr lang="en-US"/>
        </a:p>
      </dgm:t>
    </dgm:pt>
    <dgm:pt modelId="{3D7CDFE4-1D71-4A2A-8BBA-3132C4E0EF48}" type="pres">
      <dgm:prSet presAssocID="{6A7927B3-F440-45B7-84FB-63FC6BEF7E2C}" presName="node" presStyleLbl="node1" presStyleIdx="2" presStyleCnt="9">
        <dgm:presLayoutVars>
          <dgm:bulletEnabled val="1"/>
        </dgm:presLayoutVars>
      </dgm:prSet>
      <dgm:spPr/>
      <dgm:t>
        <a:bodyPr/>
        <a:lstStyle/>
        <a:p>
          <a:endParaRPr lang="en-US"/>
        </a:p>
      </dgm:t>
    </dgm:pt>
    <dgm:pt modelId="{CA90404D-B400-4EFA-8EF0-CA892D9D67DF}" type="pres">
      <dgm:prSet presAssocID="{D54393AA-4E97-41A1-8F19-5E5096FE5283}" presName="sibTrans" presStyleLbl="sibTrans2D1" presStyleIdx="2" presStyleCnt="8"/>
      <dgm:spPr/>
      <dgm:t>
        <a:bodyPr/>
        <a:lstStyle/>
        <a:p>
          <a:endParaRPr lang="en-US"/>
        </a:p>
      </dgm:t>
    </dgm:pt>
    <dgm:pt modelId="{B4CBF617-AD13-4CBD-9D7D-DD8883F05141}" type="pres">
      <dgm:prSet presAssocID="{D54393AA-4E97-41A1-8F19-5E5096FE5283}" presName="connectorText" presStyleLbl="sibTrans2D1" presStyleIdx="2" presStyleCnt="8"/>
      <dgm:spPr/>
      <dgm:t>
        <a:bodyPr/>
        <a:lstStyle/>
        <a:p>
          <a:endParaRPr lang="en-US"/>
        </a:p>
      </dgm:t>
    </dgm:pt>
    <dgm:pt modelId="{EEBD1F27-CED8-4E41-AAE5-53A9382ED879}" type="pres">
      <dgm:prSet presAssocID="{753059EC-1DA9-4CB1-A7B9-821733EC13B4}" presName="node" presStyleLbl="node1" presStyleIdx="3" presStyleCnt="9">
        <dgm:presLayoutVars>
          <dgm:bulletEnabled val="1"/>
        </dgm:presLayoutVars>
      </dgm:prSet>
      <dgm:spPr/>
      <dgm:t>
        <a:bodyPr/>
        <a:lstStyle/>
        <a:p>
          <a:endParaRPr lang="en-US"/>
        </a:p>
      </dgm:t>
    </dgm:pt>
    <dgm:pt modelId="{13EE3337-1700-4DB9-8C42-E1A9E80C6859}" type="pres">
      <dgm:prSet presAssocID="{CC1E5D7B-7EB3-4633-9A53-1880FF234A43}" presName="sibTrans" presStyleLbl="sibTrans2D1" presStyleIdx="3" presStyleCnt="8"/>
      <dgm:spPr/>
      <dgm:t>
        <a:bodyPr/>
        <a:lstStyle/>
        <a:p>
          <a:endParaRPr lang="en-US"/>
        </a:p>
      </dgm:t>
    </dgm:pt>
    <dgm:pt modelId="{4D205173-EE83-4E6A-9B5B-0ADA0756AE5E}" type="pres">
      <dgm:prSet presAssocID="{CC1E5D7B-7EB3-4633-9A53-1880FF234A43}" presName="connectorText" presStyleLbl="sibTrans2D1" presStyleIdx="3" presStyleCnt="8"/>
      <dgm:spPr/>
      <dgm:t>
        <a:bodyPr/>
        <a:lstStyle/>
        <a:p>
          <a:endParaRPr lang="en-US"/>
        </a:p>
      </dgm:t>
    </dgm:pt>
    <dgm:pt modelId="{45FD65EA-D7D5-4631-9FB0-016B2200A19A}" type="pres">
      <dgm:prSet presAssocID="{56942B58-8AA3-4DC8-A988-45BD0B8CDA75}" presName="node" presStyleLbl="node1" presStyleIdx="4" presStyleCnt="9">
        <dgm:presLayoutVars>
          <dgm:bulletEnabled val="1"/>
        </dgm:presLayoutVars>
      </dgm:prSet>
      <dgm:spPr/>
      <dgm:t>
        <a:bodyPr/>
        <a:lstStyle/>
        <a:p>
          <a:endParaRPr lang="en-US"/>
        </a:p>
      </dgm:t>
    </dgm:pt>
    <dgm:pt modelId="{5D825C95-B414-412D-BAFA-182979E32011}" type="pres">
      <dgm:prSet presAssocID="{03C08B82-8551-4E96-8481-C9A8346EB323}" presName="sibTrans" presStyleLbl="sibTrans2D1" presStyleIdx="4" presStyleCnt="8"/>
      <dgm:spPr/>
      <dgm:t>
        <a:bodyPr/>
        <a:lstStyle/>
        <a:p>
          <a:endParaRPr lang="en-US"/>
        </a:p>
      </dgm:t>
    </dgm:pt>
    <dgm:pt modelId="{9B82A7D7-FCB0-4C7D-B5C5-1E4D46C02D77}" type="pres">
      <dgm:prSet presAssocID="{03C08B82-8551-4E96-8481-C9A8346EB323}" presName="connectorText" presStyleLbl="sibTrans2D1" presStyleIdx="4" presStyleCnt="8"/>
      <dgm:spPr/>
      <dgm:t>
        <a:bodyPr/>
        <a:lstStyle/>
        <a:p>
          <a:endParaRPr lang="en-US"/>
        </a:p>
      </dgm:t>
    </dgm:pt>
    <dgm:pt modelId="{23717EB6-03F2-4C27-9F66-E6CEDFF4BF55}" type="pres">
      <dgm:prSet presAssocID="{94DAB6FD-92F9-46F3-85DF-BCCEAF15976D}" presName="node" presStyleLbl="node1" presStyleIdx="5" presStyleCnt="9">
        <dgm:presLayoutVars>
          <dgm:bulletEnabled val="1"/>
        </dgm:presLayoutVars>
      </dgm:prSet>
      <dgm:spPr/>
      <dgm:t>
        <a:bodyPr/>
        <a:lstStyle/>
        <a:p>
          <a:endParaRPr lang="en-US"/>
        </a:p>
      </dgm:t>
    </dgm:pt>
    <dgm:pt modelId="{7F1652D5-5A6B-42E0-87B5-AACAB09C6803}" type="pres">
      <dgm:prSet presAssocID="{BD1DE1BA-1B07-43F5-B264-154D49BAE205}" presName="sibTrans" presStyleLbl="sibTrans2D1" presStyleIdx="5" presStyleCnt="8"/>
      <dgm:spPr/>
      <dgm:t>
        <a:bodyPr/>
        <a:lstStyle/>
        <a:p>
          <a:endParaRPr lang="en-US"/>
        </a:p>
      </dgm:t>
    </dgm:pt>
    <dgm:pt modelId="{CE49AD7B-7AC1-4D64-BE00-58D8DFD74D07}" type="pres">
      <dgm:prSet presAssocID="{BD1DE1BA-1B07-43F5-B264-154D49BAE205}" presName="connectorText" presStyleLbl="sibTrans2D1" presStyleIdx="5" presStyleCnt="8"/>
      <dgm:spPr/>
      <dgm:t>
        <a:bodyPr/>
        <a:lstStyle/>
        <a:p>
          <a:endParaRPr lang="en-US"/>
        </a:p>
      </dgm:t>
    </dgm:pt>
    <dgm:pt modelId="{FE0AB4B9-2255-4031-8F56-56183EE016C2}" type="pres">
      <dgm:prSet presAssocID="{C418F3AD-C578-45D3-9DE1-602A5003DFB4}" presName="node" presStyleLbl="node1" presStyleIdx="6" presStyleCnt="9">
        <dgm:presLayoutVars>
          <dgm:bulletEnabled val="1"/>
        </dgm:presLayoutVars>
      </dgm:prSet>
      <dgm:spPr/>
      <dgm:t>
        <a:bodyPr/>
        <a:lstStyle/>
        <a:p>
          <a:endParaRPr lang="en-US"/>
        </a:p>
      </dgm:t>
    </dgm:pt>
    <dgm:pt modelId="{F139AFCC-20E8-4A23-A2AA-2E7F130F343A}" type="pres">
      <dgm:prSet presAssocID="{DD62570F-0C12-454D-A138-E942423DA801}" presName="sibTrans" presStyleLbl="sibTrans2D1" presStyleIdx="6" presStyleCnt="8"/>
      <dgm:spPr/>
      <dgm:t>
        <a:bodyPr/>
        <a:lstStyle/>
        <a:p>
          <a:endParaRPr lang="en-US"/>
        </a:p>
      </dgm:t>
    </dgm:pt>
    <dgm:pt modelId="{57E7BCA4-EBF1-4221-A1AC-8ABBAD48D112}" type="pres">
      <dgm:prSet presAssocID="{DD62570F-0C12-454D-A138-E942423DA801}" presName="connectorText" presStyleLbl="sibTrans2D1" presStyleIdx="6" presStyleCnt="8"/>
      <dgm:spPr/>
      <dgm:t>
        <a:bodyPr/>
        <a:lstStyle/>
        <a:p>
          <a:endParaRPr lang="en-US"/>
        </a:p>
      </dgm:t>
    </dgm:pt>
    <dgm:pt modelId="{0C3B667E-8856-4549-9625-849801481710}" type="pres">
      <dgm:prSet presAssocID="{3E598AF7-69EA-45A1-9848-F96104AD5910}" presName="node" presStyleLbl="node1" presStyleIdx="7" presStyleCnt="9">
        <dgm:presLayoutVars>
          <dgm:bulletEnabled val="1"/>
        </dgm:presLayoutVars>
      </dgm:prSet>
      <dgm:spPr/>
      <dgm:t>
        <a:bodyPr/>
        <a:lstStyle/>
        <a:p>
          <a:endParaRPr lang="en-US"/>
        </a:p>
      </dgm:t>
    </dgm:pt>
    <dgm:pt modelId="{94ECE5F1-43EE-44E2-8652-3F7CC37F9063}" type="pres">
      <dgm:prSet presAssocID="{321ADC96-09EE-4A62-BC4B-AC4AADF82464}" presName="sibTrans" presStyleLbl="sibTrans2D1" presStyleIdx="7" presStyleCnt="8"/>
      <dgm:spPr/>
      <dgm:t>
        <a:bodyPr/>
        <a:lstStyle/>
        <a:p>
          <a:endParaRPr lang="en-US"/>
        </a:p>
      </dgm:t>
    </dgm:pt>
    <dgm:pt modelId="{6A916CCD-0A7A-41A1-88FA-9FB42EFDF8D4}" type="pres">
      <dgm:prSet presAssocID="{321ADC96-09EE-4A62-BC4B-AC4AADF82464}" presName="connectorText" presStyleLbl="sibTrans2D1" presStyleIdx="7" presStyleCnt="8"/>
      <dgm:spPr/>
      <dgm:t>
        <a:bodyPr/>
        <a:lstStyle/>
        <a:p>
          <a:endParaRPr lang="en-US"/>
        </a:p>
      </dgm:t>
    </dgm:pt>
    <dgm:pt modelId="{410D5908-F5EE-455C-8E50-498113B3C0AF}" type="pres">
      <dgm:prSet presAssocID="{00AE96FA-3117-479E-AF55-EE0B74CB8C6F}" presName="node" presStyleLbl="node1" presStyleIdx="8" presStyleCnt="9">
        <dgm:presLayoutVars>
          <dgm:bulletEnabled val="1"/>
        </dgm:presLayoutVars>
      </dgm:prSet>
      <dgm:spPr/>
      <dgm:t>
        <a:bodyPr/>
        <a:lstStyle/>
        <a:p>
          <a:endParaRPr lang="en-US"/>
        </a:p>
      </dgm:t>
    </dgm:pt>
  </dgm:ptLst>
  <dgm:cxnLst>
    <dgm:cxn modelId="{4A8E1BE3-8510-4B38-BDC1-E9C2DC1CCB3C}" type="presOf" srcId="{753059EC-1DA9-4CB1-A7B9-821733EC13B4}" destId="{EEBD1F27-CED8-4E41-AAE5-53A9382ED879}" srcOrd="0" destOrd="0" presId="urn:microsoft.com/office/officeart/2005/8/layout/process1"/>
    <dgm:cxn modelId="{199AFF2E-E534-45F5-8C0F-E532F4510D72}" type="presOf" srcId="{BD1DE1BA-1B07-43F5-B264-154D49BAE205}" destId="{7F1652D5-5A6B-42E0-87B5-AACAB09C6803}" srcOrd="0" destOrd="0" presId="urn:microsoft.com/office/officeart/2005/8/layout/process1"/>
    <dgm:cxn modelId="{65F234CA-7330-4648-858A-747EBD13FC50}" type="presOf" srcId="{D54393AA-4E97-41A1-8F19-5E5096FE5283}" destId="{CA90404D-B400-4EFA-8EF0-CA892D9D67DF}" srcOrd="0" destOrd="0" presId="urn:microsoft.com/office/officeart/2005/8/layout/process1"/>
    <dgm:cxn modelId="{7237DFB8-A99B-49E1-884F-B69422000643}" srcId="{6A49A157-5354-48F9-B815-9FCBE7329A00}" destId="{753059EC-1DA9-4CB1-A7B9-821733EC13B4}" srcOrd="3" destOrd="0" parTransId="{C3EBD36B-F6CD-43F9-B885-5F00F1DF925C}" sibTransId="{CC1E5D7B-7EB3-4633-9A53-1880FF234A43}"/>
    <dgm:cxn modelId="{58CA0605-F0F1-4AC6-8303-BE6BD9EBD4AE}" type="presOf" srcId="{DD62570F-0C12-454D-A138-E942423DA801}" destId="{57E7BCA4-EBF1-4221-A1AC-8ABBAD48D112}" srcOrd="1" destOrd="0" presId="urn:microsoft.com/office/officeart/2005/8/layout/process1"/>
    <dgm:cxn modelId="{EC625FBF-6925-4818-87E3-675132D1E0B7}" type="presOf" srcId="{D54393AA-4E97-41A1-8F19-5E5096FE5283}" destId="{B4CBF617-AD13-4CBD-9D7D-DD8883F05141}" srcOrd="1" destOrd="0" presId="urn:microsoft.com/office/officeart/2005/8/layout/process1"/>
    <dgm:cxn modelId="{29D78D0E-EBC5-4AED-97F4-9500CE63BD2D}" type="presOf" srcId="{3B717C82-B35A-407B-9E93-0A97C311AA15}" destId="{AD9E9D0B-5963-46F8-BB5E-9A1D4B0750BC}" srcOrd="0" destOrd="0" presId="urn:microsoft.com/office/officeart/2005/8/layout/process1"/>
    <dgm:cxn modelId="{771C0460-1DE7-4D66-BAB2-3F98FE634AC8}" srcId="{6A49A157-5354-48F9-B815-9FCBE7329A00}" destId="{6A7927B3-F440-45B7-84FB-63FC6BEF7E2C}" srcOrd="2" destOrd="0" parTransId="{7CED9782-7238-4B77-8892-017C6A77E6F1}" sibTransId="{D54393AA-4E97-41A1-8F19-5E5096FE5283}"/>
    <dgm:cxn modelId="{DAF72292-76B0-40AC-9530-886FC9A27C08}" type="presOf" srcId="{321ADC96-09EE-4A62-BC4B-AC4AADF82464}" destId="{94ECE5F1-43EE-44E2-8652-3F7CC37F9063}" srcOrd="0" destOrd="0" presId="urn:microsoft.com/office/officeart/2005/8/layout/process1"/>
    <dgm:cxn modelId="{E3F01EAD-1E5B-4D95-8F4C-25A48955A611}" type="presOf" srcId="{CC1E5D7B-7EB3-4633-9A53-1880FF234A43}" destId="{13EE3337-1700-4DB9-8C42-E1A9E80C6859}" srcOrd="0" destOrd="0" presId="urn:microsoft.com/office/officeart/2005/8/layout/process1"/>
    <dgm:cxn modelId="{7390A291-5E3D-4FDE-97BB-02D782958233}" type="presOf" srcId="{CC1E5D7B-7EB3-4633-9A53-1880FF234A43}" destId="{4D205173-EE83-4E6A-9B5B-0ADA0756AE5E}" srcOrd="1" destOrd="0" presId="urn:microsoft.com/office/officeart/2005/8/layout/process1"/>
    <dgm:cxn modelId="{DB874846-FEF9-4ED7-8DE2-AB691E21F455}" type="presOf" srcId="{6A49A157-5354-48F9-B815-9FCBE7329A00}" destId="{120C4C41-C129-473D-A9D2-81A3CF4E7691}" srcOrd="0" destOrd="0" presId="urn:microsoft.com/office/officeart/2005/8/layout/process1"/>
    <dgm:cxn modelId="{4F9E0DDE-D4FF-4E3D-9A40-DDC7BA7C834F}" srcId="{6A49A157-5354-48F9-B815-9FCBE7329A00}" destId="{C418F3AD-C578-45D3-9DE1-602A5003DFB4}" srcOrd="6" destOrd="0" parTransId="{13401028-E999-4C15-9700-DF07555A062E}" sibTransId="{DD62570F-0C12-454D-A138-E942423DA801}"/>
    <dgm:cxn modelId="{39F9F081-3E4B-476C-BD4B-D9CF9D1E8CDE}" type="presOf" srcId="{94DAB6FD-92F9-46F3-85DF-BCCEAF15976D}" destId="{23717EB6-03F2-4C27-9F66-E6CEDFF4BF55}" srcOrd="0" destOrd="0" presId="urn:microsoft.com/office/officeart/2005/8/layout/process1"/>
    <dgm:cxn modelId="{E28E1808-571C-4C29-A4B7-D75616F0F66B}" srcId="{6A49A157-5354-48F9-B815-9FCBE7329A00}" destId="{3E598AF7-69EA-45A1-9848-F96104AD5910}" srcOrd="7" destOrd="0" parTransId="{372D843F-2E58-40D0-9445-3BC2C9B3D6E1}" sibTransId="{321ADC96-09EE-4A62-BC4B-AC4AADF82464}"/>
    <dgm:cxn modelId="{95F48FBB-8B07-4C4A-8F52-3E78FEABCD9A}" type="presOf" srcId="{C418F3AD-C578-45D3-9DE1-602A5003DFB4}" destId="{FE0AB4B9-2255-4031-8F56-56183EE016C2}" srcOrd="0" destOrd="0" presId="urn:microsoft.com/office/officeart/2005/8/layout/process1"/>
    <dgm:cxn modelId="{EE9EFD4A-D1A5-43A5-93AE-731777E75249}" type="presOf" srcId="{6D63C39F-D7A6-4581-BC37-43877906B93A}" destId="{C86611B8-9E9C-492A-ADA7-ECECA86CFD50}" srcOrd="0" destOrd="0" presId="urn:microsoft.com/office/officeart/2005/8/layout/process1"/>
    <dgm:cxn modelId="{01B89D31-2552-4F1D-9FA6-BFBE8FADD47C}" type="presOf" srcId="{3E598AF7-69EA-45A1-9848-F96104AD5910}" destId="{0C3B667E-8856-4549-9625-849801481710}" srcOrd="0" destOrd="0" presId="urn:microsoft.com/office/officeart/2005/8/layout/process1"/>
    <dgm:cxn modelId="{9F0A5192-8C15-438F-86E2-3E56631FF36B}" type="presOf" srcId="{00AE96FA-3117-479E-AF55-EE0B74CB8C6F}" destId="{410D5908-F5EE-455C-8E50-498113B3C0AF}" srcOrd="0" destOrd="0" presId="urn:microsoft.com/office/officeart/2005/8/layout/process1"/>
    <dgm:cxn modelId="{19D10A09-BB3A-4B45-B15E-032E570A453B}" type="presOf" srcId="{03C08B82-8551-4E96-8481-C9A8346EB323}" destId="{5D825C95-B414-412D-BAFA-182979E32011}" srcOrd="0" destOrd="0" presId="urn:microsoft.com/office/officeart/2005/8/layout/process1"/>
    <dgm:cxn modelId="{B3694DE0-8A80-4E3E-AC9C-9E3A010C7596}" type="presOf" srcId="{3B717C82-B35A-407B-9E93-0A97C311AA15}" destId="{15DE71B5-FBB1-4A60-B5F1-34AEB5880E5E}" srcOrd="1" destOrd="0" presId="urn:microsoft.com/office/officeart/2005/8/layout/process1"/>
    <dgm:cxn modelId="{0541CA5F-5C0F-4A22-8892-5E16AFB6FF1B}" type="presOf" srcId="{136A9195-F271-44F5-8554-6CFEBE143050}" destId="{A3625214-4E26-4AF9-9854-E715DE50EA41}" srcOrd="0" destOrd="0" presId="urn:microsoft.com/office/officeart/2005/8/layout/process1"/>
    <dgm:cxn modelId="{9711FCC9-D6B8-4722-81AF-17D997FFEF98}" srcId="{6A49A157-5354-48F9-B815-9FCBE7329A00}" destId="{94DAB6FD-92F9-46F3-85DF-BCCEAF15976D}" srcOrd="5" destOrd="0" parTransId="{A7110A1B-FDA2-4AAF-9E63-D36555C4CCFE}" sibTransId="{BD1DE1BA-1B07-43F5-B264-154D49BAE205}"/>
    <dgm:cxn modelId="{A078BFDD-D6C9-4A19-BC70-8439CD91F89D}" type="presOf" srcId="{BD1DE1BA-1B07-43F5-B264-154D49BAE205}" destId="{CE49AD7B-7AC1-4D64-BE00-58D8DFD74D07}" srcOrd="1" destOrd="0" presId="urn:microsoft.com/office/officeart/2005/8/layout/process1"/>
    <dgm:cxn modelId="{B9C675A0-E0B1-4D23-B6FF-E5EF90F3C6F2}" type="presOf" srcId="{9BB0BA34-1C52-45DB-AFBA-05C04C5DF8E0}" destId="{4ACC06CF-1950-434B-A252-8BBE20FD9FBD}" srcOrd="0" destOrd="0" presId="urn:microsoft.com/office/officeart/2005/8/layout/process1"/>
    <dgm:cxn modelId="{FB19D06E-0F0C-408B-B331-F983F9E13897}" type="presOf" srcId="{DD62570F-0C12-454D-A138-E942423DA801}" destId="{F139AFCC-20E8-4A23-A2AA-2E7F130F343A}" srcOrd="0" destOrd="0" presId="urn:microsoft.com/office/officeart/2005/8/layout/process1"/>
    <dgm:cxn modelId="{CDC1C2FB-EE1E-4EB9-BDCB-FFFCE3844B7E}" type="presOf" srcId="{321ADC96-09EE-4A62-BC4B-AC4AADF82464}" destId="{6A916CCD-0A7A-41A1-88FA-9FB42EFDF8D4}" srcOrd="1" destOrd="0" presId="urn:microsoft.com/office/officeart/2005/8/layout/process1"/>
    <dgm:cxn modelId="{812EAC9A-B9D2-4F07-8832-1F0BD4CE3E48}" type="presOf" srcId="{9BB0BA34-1C52-45DB-AFBA-05C04C5DF8E0}" destId="{03141418-8D7F-4429-9BDA-875386726B81}" srcOrd="1" destOrd="0" presId="urn:microsoft.com/office/officeart/2005/8/layout/process1"/>
    <dgm:cxn modelId="{C31B8EA3-791B-4AC4-B5B8-09D56DA0A525}" type="presOf" srcId="{6A7927B3-F440-45B7-84FB-63FC6BEF7E2C}" destId="{3D7CDFE4-1D71-4A2A-8BBA-3132C4E0EF48}" srcOrd="0" destOrd="0" presId="urn:microsoft.com/office/officeart/2005/8/layout/process1"/>
    <dgm:cxn modelId="{B0E78B03-30A9-4A14-BF2F-D7616EBC597F}" type="presOf" srcId="{03C08B82-8551-4E96-8481-C9A8346EB323}" destId="{9B82A7D7-FCB0-4C7D-B5C5-1E4D46C02D77}" srcOrd="1" destOrd="0" presId="urn:microsoft.com/office/officeart/2005/8/layout/process1"/>
    <dgm:cxn modelId="{73B41ED8-6CD6-4D1E-B4C2-5859B72588D3}" srcId="{6A49A157-5354-48F9-B815-9FCBE7329A00}" destId="{136A9195-F271-44F5-8554-6CFEBE143050}" srcOrd="1" destOrd="0" parTransId="{C0F76B1B-68D5-49FF-AC15-A0397B1CA154}" sibTransId="{9BB0BA34-1C52-45DB-AFBA-05C04C5DF8E0}"/>
    <dgm:cxn modelId="{5A5CA1CD-DCE0-4B36-8574-71C478B2A176}" type="presOf" srcId="{56942B58-8AA3-4DC8-A988-45BD0B8CDA75}" destId="{45FD65EA-D7D5-4631-9FB0-016B2200A19A}" srcOrd="0" destOrd="0" presId="urn:microsoft.com/office/officeart/2005/8/layout/process1"/>
    <dgm:cxn modelId="{D7089342-1E20-47C4-B0E6-E4B0AF06B2CE}" srcId="{6A49A157-5354-48F9-B815-9FCBE7329A00}" destId="{56942B58-8AA3-4DC8-A988-45BD0B8CDA75}" srcOrd="4" destOrd="0" parTransId="{F0FDF817-C2D0-462D-B146-9710BFE3709D}" sibTransId="{03C08B82-8551-4E96-8481-C9A8346EB323}"/>
    <dgm:cxn modelId="{C0B8D825-0EB7-45B2-865A-759500B7FEBE}" srcId="{6A49A157-5354-48F9-B815-9FCBE7329A00}" destId="{00AE96FA-3117-479E-AF55-EE0B74CB8C6F}" srcOrd="8" destOrd="0" parTransId="{5F470C4F-2700-486F-A560-9D8777D336F2}" sibTransId="{2CB797E8-66FD-481C-BC27-DD4B545DEFE4}"/>
    <dgm:cxn modelId="{575F4DA1-FB24-4E89-A2A2-F4879608F648}" srcId="{6A49A157-5354-48F9-B815-9FCBE7329A00}" destId="{6D63C39F-D7A6-4581-BC37-43877906B93A}" srcOrd="0" destOrd="0" parTransId="{92CF92DF-D422-4DC3-B596-F92B04E593F5}" sibTransId="{3B717C82-B35A-407B-9E93-0A97C311AA15}"/>
    <dgm:cxn modelId="{C0789C52-E6E7-4D2D-8930-7D42F4E59768}" type="presParOf" srcId="{120C4C41-C129-473D-A9D2-81A3CF4E7691}" destId="{C86611B8-9E9C-492A-ADA7-ECECA86CFD50}" srcOrd="0" destOrd="0" presId="urn:microsoft.com/office/officeart/2005/8/layout/process1"/>
    <dgm:cxn modelId="{76C51A2C-8056-4F32-90EE-B60A922AE99A}" type="presParOf" srcId="{120C4C41-C129-473D-A9D2-81A3CF4E7691}" destId="{AD9E9D0B-5963-46F8-BB5E-9A1D4B0750BC}" srcOrd="1" destOrd="0" presId="urn:microsoft.com/office/officeart/2005/8/layout/process1"/>
    <dgm:cxn modelId="{ADB9E136-F4D8-41B3-8A62-1F9C4FC506A9}" type="presParOf" srcId="{AD9E9D0B-5963-46F8-BB5E-9A1D4B0750BC}" destId="{15DE71B5-FBB1-4A60-B5F1-34AEB5880E5E}" srcOrd="0" destOrd="0" presId="urn:microsoft.com/office/officeart/2005/8/layout/process1"/>
    <dgm:cxn modelId="{746C83D8-2B4A-49F3-A425-18592C48C02A}" type="presParOf" srcId="{120C4C41-C129-473D-A9D2-81A3CF4E7691}" destId="{A3625214-4E26-4AF9-9854-E715DE50EA41}" srcOrd="2" destOrd="0" presId="urn:microsoft.com/office/officeart/2005/8/layout/process1"/>
    <dgm:cxn modelId="{E0760F90-56B6-4BB7-BEB2-A4B7D49D9FDE}" type="presParOf" srcId="{120C4C41-C129-473D-A9D2-81A3CF4E7691}" destId="{4ACC06CF-1950-434B-A252-8BBE20FD9FBD}" srcOrd="3" destOrd="0" presId="urn:microsoft.com/office/officeart/2005/8/layout/process1"/>
    <dgm:cxn modelId="{1D052DC1-DE5A-40BE-9C3B-6D7C47DB9C59}" type="presParOf" srcId="{4ACC06CF-1950-434B-A252-8BBE20FD9FBD}" destId="{03141418-8D7F-4429-9BDA-875386726B81}" srcOrd="0" destOrd="0" presId="urn:microsoft.com/office/officeart/2005/8/layout/process1"/>
    <dgm:cxn modelId="{A960BCB0-94AE-4A0E-B6F1-109DA27D6514}" type="presParOf" srcId="{120C4C41-C129-473D-A9D2-81A3CF4E7691}" destId="{3D7CDFE4-1D71-4A2A-8BBA-3132C4E0EF48}" srcOrd="4" destOrd="0" presId="urn:microsoft.com/office/officeart/2005/8/layout/process1"/>
    <dgm:cxn modelId="{2895869E-B957-41C7-ABEA-11B3DC5734AC}" type="presParOf" srcId="{120C4C41-C129-473D-A9D2-81A3CF4E7691}" destId="{CA90404D-B400-4EFA-8EF0-CA892D9D67DF}" srcOrd="5" destOrd="0" presId="urn:microsoft.com/office/officeart/2005/8/layout/process1"/>
    <dgm:cxn modelId="{728E8F53-423F-4C98-B469-0DC531A96CD3}" type="presParOf" srcId="{CA90404D-B400-4EFA-8EF0-CA892D9D67DF}" destId="{B4CBF617-AD13-4CBD-9D7D-DD8883F05141}" srcOrd="0" destOrd="0" presId="urn:microsoft.com/office/officeart/2005/8/layout/process1"/>
    <dgm:cxn modelId="{D0C25957-78A5-4129-BF2F-CEFCD9D64B6F}" type="presParOf" srcId="{120C4C41-C129-473D-A9D2-81A3CF4E7691}" destId="{EEBD1F27-CED8-4E41-AAE5-53A9382ED879}" srcOrd="6" destOrd="0" presId="urn:microsoft.com/office/officeart/2005/8/layout/process1"/>
    <dgm:cxn modelId="{5598DACB-FA1D-407D-A4D5-848D2591B8D4}" type="presParOf" srcId="{120C4C41-C129-473D-A9D2-81A3CF4E7691}" destId="{13EE3337-1700-4DB9-8C42-E1A9E80C6859}" srcOrd="7" destOrd="0" presId="urn:microsoft.com/office/officeart/2005/8/layout/process1"/>
    <dgm:cxn modelId="{2B4F51FC-D954-45C7-B208-798856FB0302}" type="presParOf" srcId="{13EE3337-1700-4DB9-8C42-E1A9E80C6859}" destId="{4D205173-EE83-4E6A-9B5B-0ADA0756AE5E}" srcOrd="0" destOrd="0" presId="urn:microsoft.com/office/officeart/2005/8/layout/process1"/>
    <dgm:cxn modelId="{ACB4BB68-4E35-4CCD-88A4-4541C036BF35}" type="presParOf" srcId="{120C4C41-C129-473D-A9D2-81A3CF4E7691}" destId="{45FD65EA-D7D5-4631-9FB0-016B2200A19A}" srcOrd="8" destOrd="0" presId="urn:microsoft.com/office/officeart/2005/8/layout/process1"/>
    <dgm:cxn modelId="{77532124-61DF-4D4C-9361-77BE46E2BA6C}" type="presParOf" srcId="{120C4C41-C129-473D-A9D2-81A3CF4E7691}" destId="{5D825C95-B414-412D-BAFA-182979E32011}" srcOrd="9" destOrd="0" presId="urn:microsoft.com/office/officeart/2005/8/layout/process1"/>
    <dgm:cxn modelId="{6CFFC45B-C7CC-402B-9D4A-24DC72EA17C9}" type="presParOf" srcId="{5D825C95-B414-412D-BAFA-182979E32011}" destId="{9B82A7D7-FCB0-4C7D-B5C5-1E4D46C02D77}" srcOrd="0" destOrd="0" presId="urn:microsoft.com/office/officeart/2005/8/layout/process1"/>
    <dgm:cxn modelId="{5273E89A-3DDF-4931-BF1C-E2D26E97CFD3}" type="presParOf" srcId="{120C4C41-C129-473D-A9D2-81A3CF4E7691}" destId="{23717EB6-03F2-4C27-9F66-E6CEDFF4BF55}" srcOrd="10" destOrd="0" presId="urn:microsoft.com/office/officeart/2005/8/layout/process1"/>
    <dgm:cxn modelId="{B41E8675-97A1-47F5-BEB2-2E0A777D4892}" type="presParOf" srcId="{120C4C41-C129-473D-A9D2-81A3CF4E7691}" destId="{7F1652D5-5A6B-42E0-87B5-AACAB09C6803}" srcOrd="11" destOrd="0" presId="urn:microsoft.com/office/officeart/2005/8/layout/process1"/>
    <dgm:cxn modelId="{7D12267B-67FD-4627-A1A2-8AFBA94178D3}" type="presParOf" srcId="{7F1652D5-5A6B-42E0-87B5-AACAB09C6803}" destId="{CE49AD7B-7AC1-4D64-BE00-58D8DFD74D07}" srcOrd="0" destOrd="0" presId="urn:microsoft.com/office/officeart/2005/8/layout/process1"/>
    <dgm:cxn modelId="{D36F9799-7A96-40E7-8766-2726725CC069}" type="presParOf" srcId="{120C4C41-C129-473D-A9D2-81A3CF4E7691}" destId="{FE0AB4B9-2255-4031-8F56-56183EE016C2}" srcOrd="12" destOrd="0" presId="urn:microsoft.com/office/officeart/2005/8/layout/process1"/>
    <dgm:cxn modelId="{9A7A4FFE-083B-4A5E-8287-43DF54A61BEA}" type="presParOf" srcId="{120C4C41-C129-473D-A9D2-81A3CF4E7691}" destId="{F139AFCC-20E8-4A23-A2AA-2E7F130F343A}" srcOrd="13" destOrd="0" presId="urn:microsoft.com/office/officeart/2005/8/layout/process1"/>
    <dgm:cxn modelId="{4A1072EA-3711-4071-90F1-ED2BA116909C}" type="presParOf" srcId="{F139AFCC-20E8-4A23-A2AA-2E7F130F343A}" destId="{57E7BCA4-EBF1-4221-A1AC-8ABBAD48D112}" srcOrd="0" destOrd="0" presId="urn:microsoft.com/office/officeart/2005/8/layout/process1"/>
    <dgm:cxn modelId="{2A97CFAF-8B32-4217-8A04-37EAED7F1844}" type="presParOf" srcId="{120C4C41-C129-473D-A9D2-81A3CF4E7691}" destId="{0C3B667E-8856-4549-9625-849801481710}" srcOrd="14" destOrd="0" presId="urn:microsoft.com/office/officeart/2005/8/layout/process1"/>
    <dgm:cxn modelId="{CE32524D-ABF5-41A3-9179-4048A2E9DCB1}" type="presParOf" srcId="{120C4C41-C129-473D-A9D2-81A3CF4E7691}" destId="{94ECE5F1-43EE-44E2-8652-3F7CC37F9063}" srcOrd="15" destOrd="0" presId="urn:microsoft.com/office/officeart/2005/8/layout/process1"/>
    <dgm:cxn modelId="{598F415F-80AA-429A-9240-DC46EFF3DB28}" type="presParOf" srcId="{94ECE5F1-43EE-44E2-8652-3F7CC37F9063}" destId="{6A916CCD-0A7A-41A1-88FA-9FB42EFDF8D4}" srcOrd="0" destOrd="0" presId="urn:microsoft.com/office/officeart/2005/8/layout/process1"/>
    <dgm:cxn modelId="{6C1BD2DE-3282-41F6-8F43-41DBBEA8168B}" type="presParOf" srcId="{120C4C41-C129-473D-A9D2-81A3CF4E7691}" destId="{410D5908-F5EE-455C-8E50-498113B3C0AF}" srcOrd="1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6611B8-9E9C-492A-ADA7-ECECA86CFD50}">
      <dsp:nvSpPr>
        <dsp:cNvPr id="0" name=""/>
        <dsp:cNvSpPr/>
      </dsp:nvSpPr>
      <dsp:spPr>
        <a:xfrm>
          <a:off x="3048" y="682977"/>
          <a:ext cx="705287" cy="462844"/>
        </a:xfrm>
        <a:prstGeom prst="roundRect">
          <a:avLst>
            <a:gd name="adj" fmla="val 10000"/>
          </a:avLst>
        </a:prstGeom>
        <a:solidFill>
          <a:schemeClr val="accent2">
            <a:alpha val="9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Variety (</a:t>
          </a:r>
          <a:r>
            <a:rPr lang="en-US" sz="1200" kern="1200" dirty="0" err="1" smtClean="0"/>
            <a:t>Cultiver</a:t>
          </a:r>
          <a:r>
            <a:rPr lang="en-US" sz="1200" kern="1200" dirty="0" smtClean="0"/>
            <a:t>)</a:t>
          </a:r>
          <a:endParaRPr lang="en-US" sz="1200" kern="1200" dirty="0"/>
        </a:p>
      </dsp:txBody>
      <dsp:txXfrm>
        <a:off x="16604" y="696533"/>
        <a:ext cx="678175" cy="435732"/>
      </dsp:txXfrm>
    </dsp:sp>
    <dsp:sp modelId="{AD9E9D0B-5963-46F8-BB5E-9A1D4B0750BC}">
      <dsp:nvSpPr>
        <dsp:cNvPr id="0" name=""/>
        <dsp:cNvSpPr/>
      </dsp:nvSpPr>
      <dsp:spPr>
        <a:xfrm>
          <a:off x="778864" y="826944"/>
          <a:ext cx="149520" cy="174911"/>
        </a:xfrm>
        <a:prstGeom prst="rightArrow">
          <a:avLst>
            <a:gd name="adj1" fmla="val 60000"/>
            <a:gd name="adj2" fmla="val 50000"/>
          </a:avLst>
        </a:prstGeom>
        <a:solidFill>
          <a:schemeClr val="accent2">
            <a:shade val="9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a:off x="778864" y="861926"/>
        <a:ext cx="104664" cy="104947"/>
      </dsp:txXfrm>
    </dsp:sp>
    <dsp:sp modelId="{A3625214-4E26-4AF9-9854-E715DE50EA41}">
      <dsp:nvSpPr>
        <dsp:cNvPr id="0" name=""/>
        <dsp:cNvSpPr/>
      </dsp:nvSpPr>
      <dsp:spPr>
        <a:xfrm>
          <a:off x="990450" y="682977"/>
          <a:ext cx="705287" cy="462844"/>
        </a:xfrm>
        <a:prstGeom prst="roundRect">
          <a:avLst>
            <a:gd name="adj" fmla="val 10000"/>
          </a:avLst>
        </a:prstGeom>
        <a:solidFill>
          <a:schemeClr val="accent2">
            <a:alpha val="90000"/>
            <a:hueOff val="0"/>
            <a:satOff val="0"/>
            <a:lumOff val="0"/>
            <a:alphaOff val="-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Species</a:t>
          </a:r>
          <a:endParaRPr lang="en-US" sz="1200" kern="1200" dirty="0"/>
        </a:p>
      </dsp:txBody>
      <dsp:txXfrm>
        <a:off x="1004006" y="696533"/>
        <a:ext cx="678175" cy="435732"/>
      </dsp:txXfrm>
    </dsp:sp>
    <dsp:sp modelId="{4ACC06CF-1950-434B-A252-8BBE20FD9FBD}">
      <dsp:nvSpPr>
        <dsp:cNvPr id="0" name=""/>
        <dsp:cNvSpPr/>
      </dsp:nvSpPr>
      <dsp:spPr>
        <a:xfrm>
          <a:off x="1766266" y="826944"/>
          <a:ext cx="149520" cy="174911"/>
        </a:xfrm>
        <a:prstGeom prst="rightArrow">
          <a:avLst>
            <a:gd name="adj1" fmla="val 60000"/>
            <a:gd name="adj2" fmla="val 50000"/>
          </a:avLst>
        </a:prstGeom>
        <a:solidFill>
          <a:schemeClr val="accent2">
            <a:shade val="90000"/>
            <a:hueOff val="-5857"/>
            <a:satOff val="-992"/>
            <a:lumOff val="4588"/>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a:off x="1766266" y="861926"/>
        <a:ext cx="104664" cy="104947"/>
      </dsp:txXfrm>
    </dsp:sp>
    <dsp:sp modelId="{3D7CDFE4-1D71-4A2A-8BBA-3132C4E0EF48}">
      <dsp:nvSpPr>
        <dsp:cNvPr id="0" name=""/>
        <dsp:cNvSpPr/>
      </dsp:nvSpPr>
      <dsp:spPr>
        <a:xfrm>
          <a:off x="1977852" y="682977"/>
          <a:ext cx="705287" cy="462844"/>
        </a:xfrm>
        <a:prstGeom prst="roundRect">
          <a:avLst>
            <a:gd name="adj" fmla="val 10000"/>
          </a:avLst>
        </a:prstGeom>
        <a:solidFill>
          <a:schemeClr val="accent2">
            <a:alpha val="90000"/>
            <a:hueOff val="0"/>
            <a:satOff val="0"/>
            <a:lumOff val="0"/>
            <a:alphaOff val="-1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Genus</a:t>
          </a:r>
          <a:endParaRPr lang="en-US" sz="1200" kern="1200" dirty="0"/>
        </a:p>
      </dsp:txBody>
      <dsp:txXfrm>
        <a:off x="1991408" y="696533"/>
        <a:ext cx="678175" cy="435732"/>
      </dsp:txXfrm>
    </dsp:sp>
    <dsp:sp modelId="{CA90404D-B400-4EFA-8EF0-CA892D9D67DF}">
      <dsp:nvSpPr>
        <dsp:cNvPr id="0" name=""/>
        <dsp:cNvSpPr/>
      </dsp:nvSpPr>
      <dsp:spPr>
        <a:xfrm>
          <a:off x="2753668" y="826944"/>
          <a:ext cx="149520" cy="174911"/>
        </a:xfrm>
        <a:prstGeom prst="rightArrow">
          <a:avLst>
            <a:gd name="adj1" fmla="val 60000"/>
            <a:gd name="adj2" fmla="val 50000"/>
          </a:avLst>
        </a:prstGeom>
        <a:solidFill>
          <a:schemeClr val="accent2">
            <a:shade val="90000"/>
            <a:hueOff val="-11715"/>
            <a:satOff val="-1984"/>
            <a:lumOff val="9175"/>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a:off x="2753668" y="861926"/>
        <a:ext cx="104664" cy="104947"/>
      </dsp:txXfrm>
    </dsp:sp>
    <dsp:sp modelId="{EEBD1F27-CED8-4E41-AAE5-53A9382ED879}">
      <dsp:nvSpPr>
        <dsp:cNvPr id="0" name=""/>
        <dsp:cNvSpPr/>
      </dsp:nvSpPr>
      <dsp:spPr>
        <a:xfrm>
          <a:off x="2965254" y="682977"/>
          <a:ext cx="705287" cy="462844"/>
        </a:xfrm>
        <a:prstGeom prst="roundRect">
          <a:avLst>
            <a:gd name="adj" fmla="val 10000"/>
          </a:avLst>
        </a:prstGeom>
        <a:solidFill>
          <a:schemeClr val="accent2">
            <a:alpha val="90000"/>
            <a:hueOff val="0"/>
            <a:satOff val="0"/>
            <a:lumOff val="0"/>
            <a:alphaOff val="-1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Family</a:t>
          </a:r>
          <a:endParaRPr lang="en-US" sz="1200" kern="1200" dirty="0"/>
        </a:p>
      </dsp:txBody>
      <dsp:txXfrm>
        <a:off x="2978810" y="696533"/>
        <a:ext cx="678175" cy="435732"/>
      </dsp:txXfrm>
    </dsp:sp>
    <dsp:sp modelId="{13EE3337-1700-4DB9-8C42-E1A9E80C6859}">
      <dsp:nvSpPr>
        <dsp:cNvPr id="0" name=""/>
        <dsp:cNvSpPr/>
      </dsp:nvSpPr>
      <dsp:spPr>
        <a:xfrm>
          <a:off x="3741070" y="826944"/>
          <a:ext cx="149520" cy="174911"/>
        </a:xfrm>
        <a:prstGeom prst="rightArrow">
          <a:avLst>
            <a:gd name="adj1" fmla="val 60000"/>
            <a:gd name="adj2" fmla="val 50000"/>
          </a:avLst>
        </a:prstGeom>
        <a:solidFill>
          <a:schemeClr val="accent2">
            <a:shade val="90000"/>
            <a:hueOff val="-17572"/>
            <a:satOff val="-2976"/>
            <a:lumOff val="1376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a:off x="3741070" y="861926"/>
        <a:ext cx="104664" cy="104947"/>
      </dsp:txXfrm>
    </dsp:sp>
    <dsp:sp modelId="{45FD65EA-D7D5-4631-9FB0-016B2200A19A}">
      <dsp:nvSpPr>
        <dsp:cNvPr id="0" name=""/>
        <dsp:cNvSpPr/>
      </dsp:nvSpPr>
      <dsp:spPr>
        <a:xfrm>
          <a:off x="3952656" y="682977"/>
          <a:ext cx="705287" cy="462844"/>
        </a:xfrm>
        <a:prstGeom prst="roundRect">
          <a:avLst>
            <a:gd name="adj" fmla="val 10000"/>
          </a:avLst>
        </a:prstGeom>
        <a:solidFill>
          <a:schemeClr val="accent2">
            <a:alpha val="90000"/>
            <a:hueOff val="0"/>
            <a:satOff val="0"/>
            <a:lumOff val="0"/>
            <a:alphaOff val="-2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Order  </a:t>
          </a:r>
          <a:endParaRPr lang="en-US" sz="1200" kern="1200" dirty="0"/>
        </a:p>
      </dsp:txBody>
      <dsp:txXfrm>
        <a:off x="3966212" y="696533"/>
        <a:ext cx="678175" cy="435732"/>
      </dsp:txXfrm>
    </dsp:sp>
    <dsp:sp modelId="{5D825C95-B414-412D-BAFA-182979E32011}">
      <dsp:nvSpPr>
        <dsp:cNvPr id="0" name=""/>
        <dsp:cNvSpPr/>
      </dsp:nvSpPr>
      <dsp:spPr>
        <a:xfrm>
          <a:off x="4728472" y="826944"/>
          <a:ext cx="149520" cy="174911"/>
        </a:xfrm>
        <a:prstGeom prst="rightArrow">
          <a:avLst>
            <a:gd name="adj1" fmla="val 60000"/>
            <a:gd name="adj2" fmla="val 50000"/>
          </a:avLst>
        </a:prstGeom>
        <a:solidFill>
          <a:schemeClr val="accent2">
            <a:shade val="90000"/>
            <a:hueOff val="-23429"/>
            <a:satOff val="-3968"/>
            <a:lumOff val="1835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a:off x="4728472" y="861926"/>
        <a:ext cx="104664" cy="104947"/>
      </dsp:txXfrm>
    </dsp:sp>
    <dsp:sp modelId="{23717EB6-03F2-4C27-9F66-E6CEDFF4BF55}">
      <dsp:nvSpPr>
        <dsp:cNvPr id="0" name=""/>
        <dsp:cNvSpPr/>
      </dsp:nvSpPr>
      <dsp:spPr>
        <a:xfrm>
          <a:off x="4940058" y="682977"/>
          <a:ext cx="705287" cy="462844"/>
        </a:xfrm>
        <a:prstGeom prst="roundRect">
          <a:avLst>
            <a:gd name="adj" fmla="val 10000"/>
          </a:avLst>
        </a:prstGeom>
        <a:solidFill>
          <a:schemeClr val="accent2">
            <a:alpha val="90000"/>
            <a:hueOff val="0"/>
            <a:satOff val="0"/>
            <a:lumOff val="0"/>
            <a:alphaOff val="-2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Group</a:t>
          </a:r>
          <a:endParaRPr lang="en-US" sz="1200" kern="1200" dirty="0"/>
        </a:p>
      </dsp:txBody>
      <dsp:txXfrm>
        <a:off x="4953614" y="696533"/>
        <a:ext cx="678175" cy="435732"/>
      </dsp:txXfrm>
    </dsp:sp>
    <dsp:sp modelId="{7F1652D5-5A6B-42E0-87B5-AACAB09C6803}">
      <dsp:nvSpPr>
        <dsp:cNvPr id="0" name=""/>
        <dsp:cNvSpPr/>
      </dsp:nvSpPr>
      <dsp:spPr>
        <a:xfrm>
          <a:off x="5715874" y="826944"/>
          <a:ext cx="149520" cy="174911"/>
        </a:xfrm>
        <a:prstGeom prst="rightArrow">
          <a:avLst>
            <a:gd name="adj1" fmla="val 60000"/>
            <a:gd name="adj2" fmla="val 50000"/>
          </a:avLst>
        </a:prstGeom>
        <a:solidFill>
          <a:schemeClr val="accent2">
            <a:shade val="90000"/>
            <a:hueOff val="-29286"/>
            <a:satOff val="-4960"/>
            <a:lumOff val="22938"/>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a:off x="5715874" y="861926"/>
        <a:ext cx="104664" cy="104947"/>
      </dsp:txXfrm>
    </dsp:sp>
    <dsp:sp modelId="{FE0AB4B9-2255-4031-8F56-56183EE016C2}">
      <dsp:nvSpPr>
        <dsp:cNvPr id="0" name=""/>
        <dsp:cNvSpPr/>
      </dsp:nvSpPr>
      <dsp:spPr>
        <a:xfrm>
          <a:off x="5927460" y="682977"/>
          <a:ext cx="705287" cy="462844"/>
        </a:xfrm>
        <a:prstGeom prst="roundRect">
          <a:avLst>
            <a:gd name="adj" fmla="val 10000"/>
          </a:avLst>
        </a:prstGeom>
        <a:solidFill>
          <a:schemeClr val="accent2">
            <a:alpha val="90000"/>
            <a:hueOff val="0"/>
            <a:satOff val="0"/>
            <a:lumOff val="0"/>
            <a:alphaOff val="-3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Class</a:t>
          </a:r>
          <a:endParaRPr lang="en-US" sz="1200" kern="1200" dirty="0"/>
        </a:p>
      </dsp:txBody>
      <dsp:txXfrm>
        <a:off x="5941016" y="696533"/>
        <a:ext cx="678175" cy="435732"/>
      </dsp:txXfrm>
    </dsp:sp>
    <dsp:sp modelId="{F139AFCC-20E8-4A23-A2AA-2E7F130F343A}">
      <dsp:nvSpPr>
        <dsp:cNvPr id="0" name=""/>
        <dsp:cNvSpPr/>
      </dsp:nvSpPr>
      <dsp:spPr>
        <a:xfrm>
          <a:off x="6703276" y="826944"/>
          <a:ext cx="149520" cy="174911"/>
        </a:xfrm>
        <a:prstGeom prst="rightArrow">
          <a:avLst>
            <a:gd name="adj1" fmla="val 60000"/>
            <a:gd name="adj2" fmla="val 50000"/>
          </a:avLst>
        </a:prstGeom>
        <a:solidFill>
          <a:schemeClr val="accent2">
            <a:shade val="90000"/>
            <a:hueOff val="-35144"/>
            <a:satOff val="-5952"/>
            <a:lumOff val="27525"/>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a:off x="6703276" y="861926"/>
        <a:ext cx="104664" cy="104947"/>
      </dsp:txXfrm>
    </dsp:sp>
    <dsp:sp modelId="{0C3B667E-8856-4549-9625-849801481710}">
      <dsp:nvSpPr>
        <dsp:cNvPr id="0" name=""/>
        <dsp:cNvSpPr/>
      </dsp:nvSpPr>
      <dsp:spPr>
        <a:xfrm>
          <a:off x="6914862" y="682977"/>
          <a:ext cx="705287" cy="462844"/>
        </a:xfrm>
        <a:prstGeom prst="roundRect">
          <a:avLst>
            <a:gd name="adj" fmla="val 10000"/>
          </a:avLst>
        </a:prstGeom>
        <a:solidFill>
          <a:schemeClr val="accent2">
            <a:alpha val="90000"/>
            <a:hueOff val="0"/>
            <a:satOff val="0"/>
            <a:lumOff val="0"/>
            <a:alphaOff val="-3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Phyllum</a:t>
          </a:r>
          <a:r>
            <a:rPr lang="en-US" sz="1200" kern="1200" dirty="0" smtClean="0"/>
            <a:t>  </a:t>
          </a:r>
          <a:endParaRPr lang="en-US" sz="1200" kern="1200" dirty="0"/>
        </a:p>
      </dsp:txBody>
      <dsp:txXfrm>
        <a:off x="6928418" y="696533"/>
        <a:ext cx="678175" cy="435732"/>
      </dsp:txXfrm>
    </dsp:sp>
    <dsp:sp modelId="{94ECE5F1-43EE-44E2-8652-3F7CC37F9063}">
      <dsp:nvSpPr>
        <dsp:cNvPr id="0" name=""/>
        <dsp:cNvSpPr/>
      </dsp:nvSpPr>
      <dsp:spPr>
        <a:xfrm>
          <a:off x="7690678" y="826944"/>
          <a:ext cx="149520" cy="174911"/>
        </a:xfrm>
        <a:prstGeom prst="rightArrow">
          <a:avLst>
            <a:gd name="adj1" fmla="val 60000"/>
            <a:gd name="adj2" fmla="val 50000"/>
          </a:avLst>
        </a:prstGeom>
        <a:solidFill>
          <a:schemeClr val="accent2">
            <a:shade val="90000"/>
            <a:hueOff val="-41001"/>
            <a:satOff val="-6944"/>
            <a:lumOff val="3211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a:off x="7690678" y="861926"/>
        <a:ext cx="104664" cy="104947"/>
      </dsp:txXfrm>
    </dsp:sp>
    <dsp:sp modelId="{410D5908-F5EE-455C-8E50-498113B3C0AF}">
      <dsp:nvSpPr>
        <dsp:cNvPr id="0" name=""/>
        <dsp:cNvSpPr/>
      </dsp:nvSpPr>
      <dsp:spPr>
        <a:xfrm>
          <a:off x="7902264" y="682977"/>
          <a:ext cx="705287" cy="462844"/>
        </a:xfrm>
        <a:prstGeom prst="roundRect">
          <a:avLst>
            <a:gd name="adj" fmla="val 10000"/>
          </a:avLst>
        </a:prstGeom>
        <a:solidFill>
          <a:schemeClr val="accent2">
            <a:alpha val="90000"/>
            <a:hueOff val="0"/>
            <a:satOff val="0"/>
            <a:lumOff val="0"/>
            <a:alphaOff val="-4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Kingdom </a:t>
          </a:r>
          <a:endParaRPr lang="en-US" sz="1200" kern="1200" dirty="0"/>
        </a:p>
      </dsp:txBody>
      <dsp:txXfrm>
        <a:off x="7915820" y="696533"/>
        <a:ext cx="678175" cy="43573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66FF99"/>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5719"/>
          </a:xfrm>
        </p:spPr>
        <p:txBody>
          <a:bodyPr>
            <a:normAutofit fontScale="90000"/>
          </a:bodyPr>
          <a:lstStyle/>
          <a:p>
            <a:r>
              <a:rPr lang="ar-IQ" sz="800" dirty="0"/>
              <a:t>.</a:t>
            </a:r>
            <a:endParaRPr lang="en-US" sz="800" dirty="0"/>
          </a:p>
        </p:txBody>
      </p:sp>
      <p:sp>
        <p:nvSpPr>
          <p:cNvPr id="5" name="Content Placeholder 4"/>
          <p:cNvSpPr>
            <a:spLocks noGrp="1"/>
          </p:cNvSpPr>
          <p:nvPr>
            <p:ph idx="1"/>
          </p:nvPr>
        </p:nvSpPr>
        <p:spPr>
          <a:xfrm>
            <a:off x="454977" y="392425"/>
            <a:ext cx="8229600" cy="5867400"/>
          </a:xfrm>
        </p:spPr>
        <p:txBody>
          <a:bodyPr>
            <a:normAutofit/>
          </a:bodyPr>
          <a:lstStyle/>
          <a:p>
            <a:pPr marL="0" indent="0" algn="ctr" rtl="1">
              <a:buNone/>
            </a:pPr>
            <a:r>
              <a:rPr lang="ar-IQ" sz="4400" b="1" dirty="0" smtClean="0">
                <a:solidFill>
                  <a:srgbClr val="2350CF"/>
                </a:solidFill>
                <a:cs typeface="+mj-cs"/>
              </a:rPr>
              <a:t>  </a:t>
            </a:r>
          </a:p>
          <a:p>
            <a:pPr marL="0" indent="0" algn="ctr" rtl="1">
              <a:buNone/>
            </a:pPr>
            <a:r>
              <a:rPr lang="ar-IQ" sz="4400" b="1" dirty="0" smtClean="0">
                <a:solidFill>
                  <a:srgbClr val="2350CF"/>
                </a:solidFill>
                <a:cs typeface="+mj-cs"/>
              </a:rPr>
              <a:t>انتاج خضر/1</a:t>
            </a:r>
            <a:endParaRPr lang="ar-IQ" dirty="0">
              <a:cs typeface="+mj-cs"/>
            </a:endParaRPr>
          </a:p>
          <a:p>
            <a:pPr marL="0" indent="0" algn="ctr" rtl="1">
              <a:buNone/>
            </a:pPr>
            <a:r>
              <a:rPr lang="ar-IQ" dirty="0" smtClean="0">
                <a:cs typeface="+mj-cs"/>
              </a:rPr>
              <a:t>الاستاذ المساعد الدكتور نوال مهدي حمود</a:t>
            </a:r>
          </a:p>
          <a:p>
            <a:pPr marL="0" indent="0" algn="ctr" rtl="1">
              <a:buNone/>
            </a:pPr>
            <a:r>
              <a:rPr lang="ar-IQ" dirty="0">
                <a:solidFill>
                  <a:srgbClr val="FF0000"/>
                </a:solidFill>
              </a:rPr>
              <a:t>قسم البستنة وهندسة الحدائق</a:t>
            </a:r>
          </a:p>
          <a:p>
            <a:pPr marL="0" indent="0" algn="ctr" rtl="1">
              <a:buNone/>
            </a:pPr>
            <a:r>
              <a:rPr lang="ar-IQ" dirty="0" smtClean="0">
                <a:cs typeface="+mj-cs"/>
              </a:rPr>
              <a:t>كلية الزراعة/  </a:t>
            </a:r>
            <a:r>
              <a:rPr lang="ar-IQ" dirty="0">
                <a:solidFill>
                  <a:srgbClr val="FF0000"/>
                </a:solidFill>
              </a:rPr>
              <a:t>جامعة </a:t>
            </a:r>
            <a:r>
              <a:rPr lang="ar-IQ" dirty="0" smtClean="0">
                <a:solidFill>
                  <a:srgbClr val="FF0000"/>
                </a:solidFill>
              </a:rPr>
              <a:t>البصرة</a:t>
            </a:r>
            <a:endParaRPr lang="ar-IQ" dirty="0" smtClean="0">
              <a:cs typeface="+mj-cs"/>
            </a:endParaRPr>
          </a:p>
          <a:p>
            <a:pPr marL="0" indent="0" algn="ctr" rtl="1">
              <a:buNone/>
            </a:pPr>
            <a:r>
              <a:rPr lang="ar-IQ" dirty="0" smtClean="0">
                <a:cs typeface="+mj-cs"/>
              </a:rPr>
              <a:t>البصرة – </a:t>
            </a:r>
            <a:r>
              <a:rPr lang="ar-IQ" dirty="0" smtClean="0">
                <a:solidFill>
                  <a:srgbClr val="FF0000"/>
                </a:solidFill>
              </a:rPr>
              <a:t>العراق</a:t>
            </a:r>
            <a:r>
              <a:rPr lang="ar-IQ" dirty="0" smtClean="0">
                <a:cs typeface="+mj-cs"/>
              </a:rPr>
              <a:t> </a:t>
            </a:r>
          </a:p>
          <a:p>
            <a:pPr marL="0" indent="0" algn="ctr" rtl="1">
              <a:buNone/>
            </a:pPr>
            <a:r>
              <a:rPr lang="en-US" dirty="0" smtClean="0">
                <a:solidFill>
                  <a:srgbClr val="FF0000"/>
                </a:solidFill>
              </a:rPr>
              <a:t>2022 </a:t>
            </a:r>
            <a:r>
              <a:rPr lang="en-US" dirty="0">
                <a:solidFill>
                  <a:srgbClr val="FF0000"/>
                </a:solidFill>
              </a:rPr>
              <a:t>– </a:t>
            </a:r>
            <a:r>
              <a:rPr lang="en-US" dirty="0" smtClean="0">
                <a:solidFill>
                  <a:srgbClr val="FF0000"/>
                </a:solidFill>
              </a:rPr>
              <a:t>2021 </a:t>
            </a:r>
            <a:endParaRPr lang="ar-IQ" dirty="0" smtClean="0">
              <a:solidFill>
                <a:srgbClr val="FF0000"/>
              </a:solidFill>
            </a:endParaRPr>
          </a:p>
          <a:p>
            <a:pPr marL="0" indent="0" algn="ctr" rtl="1">
              <a:buNone/>
            </a:pPr>
            <a:r>
              <a:rPr lang="ar-IQ" smtClean="0">
                <a:solidFill>
                  <a:srgbClr val="FF0000"/>
                </a:solidFill>
              </a:rPr>
              <a:t>م4 </a:t>
            </a:r>
            <a:r>
              <a:rPr lang="ar-IQ" dirty="0">
                <a:solidFill>
                  <a:srgbClr val="FF0000"/>
                </a:solidFill>
              </a:rPr>
              <a:t>الاحد </a:t>
            </a:r>
            <a:r>
              <a:rPr lang="ar-IQ" dirty="0" smtClean="0">
                <a:solidFill>
                  <a:srgbClr val="FF0000"/>
                </a:solidFill>
              </a:rPr>
              <a:t>7/ 11/ 2021</a:t>
            </a:r>
            <a:endParaRPr lang="ar-IQ" dirty="0" smtClean="0">
              <a:solidFill>
                <a:srgbClr val="FF0000"/>
              </a:solidFill>
              <a:cs typeface="+mj-cs"/>
            </a:endParaRPr>
          </a:p>
          <a:p>
            <a:pPr marL="0" indent="0" algn="ctr">
              <a:buNone/>
            </a:pPr>
            <a:r>
              <a:rPr lang="en-US" dirty="0"/>
              <a:t>albayatyNawal@gmail.com</a:t>
            </a:r>
          </a:p>
          <a:p>
            <a:pPr marL="0" indent="0" algn="r" rtl="1">
              <a:buNone/>
            </a:pPr>
            <a:endParaRPr lang="en-US" dirty="0">
              <a:cs typeface="+mj-cs"/>
            </a:endParaRPr>
          </a:p>
        </p:txBody>
      </p:sp>
      <p:pic>
        <p:nvPicPr>
          <p:cNvPr id="6" name="صورة 1"/>
          <p:cNvPicPr/>
          <p:nvPr/>
        </p:nvPicPr>
        <p:blipFill>
          <a:blip r:embed="rId2" cstate="print">
            <a:extLst>
              <a:ext uri="{28A0092B-C50C-407E-A947-70E740481C1C}">
                <a14:useLocalDpi xmlns:a14="http://schemas.microsoft.com/office/drawing/2010/main" val="0"/>
              </a:ext>
            </a:extLst>
          </a:blip>
          <a:stretch>
            <a:fillRect/>
          </a:stretch>
        </p:blipFill>
        <p:spPr>
          <a:xfrm>
            <a:off x="4569777" y="589913"/>
            <a:ext cx="624205" cy="619125"/>
          </a:xfrm>
          <a:prstGeom prst="rect">
            <a:avLst/>
          </a:prstGeom>
        </p:spPr>
      </p:pic>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51821" y="359725"/>
            <a:ext cx="1079500" cy="1079500"/>
          </a:xfrm>
          <a:prstGeom prst="rect">
            <a:avLst/>
          </a:prstGeom>
          <a:noFill/>
          <a:ln>
            <a:noFill/>
          </a:ln>
        </p:spPr>
      </p:pic>
    </p:spTree>
    <p:extLst>
      <p:ext uri="{BB962C8B-B14F-4D97-AF65-F5344CB8AC3E}">
        <p14:creationId xmlns:p14="http://schemas.microsoft.com/office/powerpoint/2010/main" val="771971543"/>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a:t>.</a:t>
            </a:r>
            <a:endParaRPr lang="en-US" sz="800" dirty="0"/>
          </a:p>
        </p:txBody>
      </p:sp>
      <p:sp>
        <p:nvSpPr>
          <p:cNvPr id="3" name="Content Placeholder 2"/>
          <p:cNvSpPr>
            <a:spLocks noGrp="1"/>
          </p:cNvSpPr>
          <p:nvPr>
            <p:ph idx="1"/>
          </p:nvPr>
        </p:nvSpPr>
        <p:spPr>
          <a:xfrm>
            <a:off x="457200" y="304800"/>
            <a:ext cx="8229600" cy="6248400"/>
          </a:xfrm>
        </p:spPr>
        <p:txBody>
          <a:bodyPr>
            <a:normAutofit/>
          </a:bodyPr>
          <a:lstStyle/>
          <a:p>
            <a:pPr marL="0" indent="0" algn="just" rtl="1">
              <a:buNone/>
            </a:pPr>
            <a:r>
              <a:rPr lang="ar-IQ" sz="2400" dirty="0" smtClean="0">
                <a:cs typeface="+mj-cs"/>
              </a:rPr>
              <a:t>       ومن </a:t>
            </a:r>
            <a:r>
              <a:rPr lang="ar-IQ" sz="2400" dirty="0">
                <a:cs typeface="+mj-cs"/>
              </a:rPr>
              <a:t>اهم الانواع المستعملة بطريقة الري بالرش هي:</a:t>
            </a:r>
          </a:p>
          <a:p>
            <a:pPr algn="just" rtl="1">
              <a:buFont typeface="Wingdings" panose="05000000000000000000" pitchFamily="2" charset="2"/>
              <a:buChar char="Ø"/>
            </a:pPr>
            <a:r>
              <a:rPr lang="ar-IQ" sz="2800" b="1" dirty="0" smtClean="0">
                <a:solidFill>
                  <a:srgbClr val="FF0000"/>
                </a:solidFill>
                <a:cs typeface="+mj-cs"/>
              </a:rPr>
              <a:t>الباثقات </a:t>
            </a:r>
            <a:r>
              <a:rPr lang="ar-IQ" sz="2800" b="1" dirty="0">
                <a:solidFill>
                  <a:srgbClr val="FF0000"/>
                </a:solidFill>
                <a:cs typeface="+mj-cs"/>
              </a:rPr>
              <a:t>(النوزلات) </a:t>
            </a:r>
            <a:r>
              <a:rPr lang="en-US" sz="2800" b="1" dirty="0">
                <a:solidFill>
                  <a:srgbClr val="FF0000"/>
                </a:solidFill>
                <a:cs typeface="+mj-cs"/>
              </a:rPr>
              <a:t>Nozzle line</a:t>
            </a:r>
          </a:p>
          <a:p>
            <a:pPr algn="just" rtl="1">
              <a:buFontTx/>
              <a:buChar char="-"/>
            </a:pPr>
            <a:r>
              <a:rPr lang="ar-IQ" sz="2400" dirty="0" smtClean="0">
                <a:cs typeface="+mj-cs"/>
              </a:rPr>
              <a:t>هي </a:t>
            </a:r>
            <a:r>
              <a:rPr lang="ar-IQ" sz="2400" dirty="0">
                <a:cs typeface="+mj-cs"/>
              </a:rPr>
              <a:t>عبارة عن انابيب ثابته توضع في الحقل مصنوعة من الالمنيوم الخفيف الوزن تثبت على انابيب قائمة الى الاعلى في نهايتها رؤوس رشاشة موزعة على ابعاد متساوية ومناسبة ويضغط الماء فيها بواسطة مضخة وتتحرك المرشات في حركة نصف دائرية وتتقابل المياه منها بحيث تروى جميع المسافة, </a:t>
            </a:r>
            <a:endParaRPr lang="ar-IQ" sz="2400" dirty="0" smtClean="0">
              <a:cs typeface="+mj-cs"/>
            </a:endParaRPr>
          </a:p>
          <a:p>
            <a:pPr algn="just" rtl="1">
              <a:buFontTx/>
              <a:buChar char="-"/>
            </a:pPr>
            <a:r>
              <a:rPr lang="ar-IQ" sz="2400" dirty="0" smtClean="0">
                <a:cs typeface="+mj-cs"/>
              </a:rPr>
              <a:t>اما </a:t>
            </a:r>
            <a:r>
              <a:rPr lang="ar-IQ" sz="2400" dirty="0">
                <a:cs typeface="+mj-cs"/>
              </a:rPr>
              <a:t>ارتفاع القوائم الراسية فيكون اما بارتفاع النباتات او اعلى قليلا منها, </a:t>
            </a:r>
            <a:endParaRPr lang="ar-IQ" sz="2400" dirty="0" smtClean="0">
              <a:cs typeface="+mj-cs"/>
            </a:endParaRPr>
          </a:p>
          <a:p>
            <a:pPr algn="just" rtl="1">
              <a:buFontTx/>
              <a:buChar char="-"/>
            </a:pPr>
            <a:r>
              <a:rPr lang="ar-IQ" sz="2400" dirty="0" smtClean="0">
                <a:cs typeface="+mj-cs"/>
              </a:rPr>
              <a:t>ويمكن </a:t>
            </a:r>
            <a:r>
              <a:rPr lang="ar-IQ" sz="2400" dirty="0">
                <a:cs typeface="+mj-cs"/>
              </a:rPr>
              <a:t>نقل هذه الانابيب من مكان الى اخر في الحقل بسهولة, </a:t>
            </a:r>
            <a:endParaRPr lang="ar-IQ" sz="2400" dirty="0" smtClean="0">
              <a:cs typeface="+mj-cs"/>
            </a:endParaRPr>
          </a:p>
          <a:p>
            <a:pPr algn="just" rtl="1">
              <a:buFontTx/>
              <a:buChar char="-"/>
            </a:pPr>
            <a:r>
              <a:rPr lang="ar-IQ" sz="2400" dirty="0" smtClean="0">
                <a:cs typeface="+mj-cs"/>
              </a:rPr>
              <a:t>ومن </a:t>
            </a:r>
            <a:r>
              <a:rPr lang="ar-IQ" sz="2400" dirty="0">
                <a:solidFill>
                  <a:srgbClr val="FF9900"/>
                </a:solidFill>
                <a:cs typeface="+mj-cs"/>
              </a:rPr>
              <a:t>مزايا </a:t>
            </a:r>
            <a:r>
              <a:rPr lang="ar-IQ" sz="2400" dirty="0">
                <a:cs typeface="+mj-cs"/>
              </a:rPr>
              <a:t>هذه الطريقة: </a:t>
            </a:r>
          </a:p>
          <a:p>
            <a:pPr marL="457200" indent="-457200" algn="just" rtl="1">
              <a:buClr>
                <a:srgbClr val="FF3399"/>
              </a:buClr>
              <a:buFont typeface="+mj-lt"/>
              <a:buAutoNum type="arabicPeriod"/>
            </a:pPr>
            <a:r>
              <a:rPr lang="ar-IQ" sz="2400" dirty="0" smtClean="0">
                <a:cs typeface="+mj-cs"/>
              </a:rPr>
              <a:t>من </a:t>
            </a:r>
            <a:r>
              <a:rPr lang="ar-IQ" sz="2400" dirty="0">
                <a:cs typeface="+mj-cs"/>
              </a:rPr>
              <a:t>الممكن ازالة الانابيب من الحقل لاجراء عمليات الخدمة </a:t>
            </a:r>
            <a:r>
              <a:rPr lang="ar-IQ" sz="2400" dirty="0" smtClean="0">
                <a:cs typeface="+mj-cs"/>
              </a:rPr>
              <a:t>الزراعية.</a:t>
            </a:r>
            <a:endParaRPr lang="ar-IQ" sz="2400" dirty="0">
              <a:cs typeface="+mj-cs"/>
            </a:endParaRPr>
          </a:p>
          <a:p>
            <a:pPr marL="457200" indent="-457200" algn="just" rtl="1">
              <a:buClr>
                <a:srgbClr val="FF3399"/>
              </a:buClr>
              <a:buFont typeface="+mj-lt"/>
              <a:buAutoNum type="arabicPeriod"/>
            </a:pPr>
            <a:r>
              <a:rPr lang="ar-IQ" sz="2400" dirty="0" smtClean="0">
                <a:cs typeface="+mj-cs"/>
              </a:rPr>
              <a:t>قلة </a:t>
            </a:r>
            <a:r>
              <a:rPr lang="ar-IQ" sz="2400" dirty="0">
                <a:cs typeface="+mj-cs"/>
              </a:rPr>
              <a:t>تكاليف الشراء والنصب مقارنة بالطرق </a:t>
            </a:r>
            <a:r>
              <a:rPr lang="ar-IQ" sz="2400" dirty="0" smtClean="0">
                <a:cs typeface="+mj-cs"/>
              </a:rPr>
              <a:t>الاخرى.</a:t>
            </a:r>
          </a:p>
          <a:p>
            <a:pPr marL="457200" indent="-457200" algn="just" rtl="1">
              <a:buClr>
                <a:srgbClr val="FF3399"/>
              </a:buClr>
              <a:buFont typeface="+mj-lt"/>
              <a:buAutoNum type="arabicPeriod"/>
            </a:pPr>
            <a:r>
              <a:rPr lang="ar-IQ" sz="2400" dirty="0" smtClean="0">
                <a:cs typeface="+mj-cs"/>
              </a:rPr>
              <a:t>يحصل </a:t>
            </a:r>
            <a:r>
              <a:rPr lang="ar-IQ" sz="2400" dirty="0">
                <a:cs typeface="+mj-cs"/>
              </a:rPr>
              <a:t>النبات على الماء بشكل منتظم, </a:t>
            </a:r>
            <a:endParaRPr lang="ar-IQ" sz="2400" dirty="0" smtClean="0">
              <a:cs typeface="+mj-cs"/>
            </a:endParaRPr>
          </a:p>
          <a:p>
            <a:pPr marL="457200" indent="-457200" algn="just" rtl="1">
              <a:buClr>
                <a:srgbClr val="FF3399"/>
              </a:buClr>
              <a:buFont typeface="+mj-lt"/>
              <a:buAutoNum type="arabicPeriod"/>
            </a:pPr>
            <a:r>
              <a:rPr lang="ar-IQ" sz="2400" dirty="0" smtClean="0">
                <a:cs typeface="+mj-cs"/>
              </a:rPr>
              <a:t>ومن </a:t>
            </a:r>
            <a:r>
              <a:rPr lang="ar-IQ" sz="2400" dirty="0">
                <a:cs typeface="+mj-cs"/>
              </a:rPr>
              <a:t>عيوبها ان تكاليف التشغيل عالية لانها تحتاج الى وقت وعمل </a:t>
            </a:r>
            <a:r>
              <a:rPr lang="ar-IQ" sz="2400" dirty="0" smtClean="0">
                <a:cs typeface="+mj-cs"/>
              </a:rPr>
              <a:t>كثير.</a:t>
            </a:r>
            <a:endParaRPr lang="ar-IQ" sz="2400" dirty="0">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425708742"/>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172200"/>
          </a:xfrm>
        </p:spPr>
        <p:txBody>
          <a:bodyPr>
            <a:normAutofit/>
          </a:bodyPr>
          <a:lstStyle/>
          <a:p>
            <a:pPr marL="0" indent="0" algn="just" rtl="1">
              <a:buNone/>
            </a:pPr>
            <a:endParaRPr lang="ar-IQ" sz="2800" b="1" dirty="0" smtClean="0">
              <a:solidFill>
                <a:srgbClr val="FF0000"/>
              </a:solidFill>
              <a:latin typeface="Times New Roman" panose="02020603050405020304" pitchFamily="18" charset="0"/>
              <a:cs typeface="Times New Roman" panose="02020603050405020304" pitchFamily="18" charset="0"/>
            </a:endParaRPr>
          </a:p>
          <a:p>
            <a:pPr marL="0" indent="0" algn="just" rtl="1">
              <a:buNone/>
            </a:pPr>
            <a:endParaRPr lang="ar-IQ" sz="2800" b="1" dirty="0">
              <a:solidFill>
                <a:srgbClr val="FF0000"/>
              </a:solidFill>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Ø"/>
            </a:pPr>
            <a:r>
              <a:rPr lang="en-US" sz="2800" b="1" dirty="0" smtClean="0">
                <a:solidFill>
                  <a:srgbClr val="FF0000"/>
                </a:solidFill>
                <a:latin typeface="Times New Roman" panose="02020603050405020304" pitchFamily="18" charset="0"/>
                <a:cs typeface="Times New Roman" panose="02020603050405020304" pitchFamily="18" charset="0"/>
              </a:rPr>
              <a:t>Rotary </a:t>
            </a:r>
            <a:r>
              <a:rPr lang="en-US" sz="2800" b="1" dirty="0">
                <a:solidFill>
                  <a:srgbClr val="FF0000"/>
                </a:solidFill>
                <a:latin typeface="Times New Roman" panose="02020603050405020304" pitchFamily="18" charset="0"/>
                <a:cs typeface="Times New Roman" panose="02020603050405020304" pitchFamily="18" charset="0"/>
              </a:rPr>
              <a:t>sprinkler </a:t>
            </a:r>
            <a:r>
              <a:rPr lang="en-US" sz="2800" b="1" dirty="0" smtClean="0">
                <a:solidFill>
                  <a:srgbClr val="FF0000"/>
                </a:solidFill>
                <a:latin typeface="Times New Roman" panose="02020603050405020304" pitchFamily="18" charset="0"/>
                <a:cs typeface="Times New Roman" panose="02020603050405020304" pitchFamily="18" charset="0"/>
              </a:rPr>
              <a:t>system </a:t>
            </a:r>
            <a:endParaRPr lang="ar-IQ" sz="2800" b="1" dirty="0" smtClean="0">
              <a:solidFill>
                <a:srgbClr val="FF0000"/>
              </a:solidFill>
              <a:latin typeface="Times New Roman" panose="02020603050405020304" pitchFamily="18" charset="0"/>
              <a:cs typeface="Times New Roman" panose="02020603050405020304" pitchFamily="18" charset="0"/>
            </a:endParaRPr>
          </a:p>
          <a:p>
            <a:pPr marL="185738" indent="-185738" algn="just" rtl="1">
              <a:buNone/>
            </a:pPr>
            <a:r>
              <a:rPr lang="ar-IQ" sz="2800" b="1" dirty="0" smtClean="0">
                <a:solidFill>
                  <a:srgbClr val="FF0000"/>
                </a:solidFill>
                <a:latin typeface="Times New Roman" panose="02020603050405020304" pitchFamily="18" charset="0"/>
                <a:cs typeface="Times New Roman" panose="02020603050405020304" pitchFamily="18" charset="0"/>
              </a:rPr>
              <a:t>- </a:t>
            </a:r>
            <a:r>
              <a:rPr lang="ar-IQ" sz="2400" dirty="0" smtClean="0">
                <a:cs typeface="+mj-cs"/>
              </a:rPr>
              <a:t>هي </a:t>
            </a:r>
            <a:r>
              <a:rPr lang="ar-IQ" sz="2400" dirty="0">
                <a:cs typeface="+mj-cs"/>
              </a:rPr>
              <a:t>نفس الطريقة السابقة من حيث الاساس باستثناء انها تكون متحركة في الحقل والانابيب الراسية تكون مركبة على عجلات دواره متحركة في الحقل.</a:t>
            </a:r>
          </a:p>
          <a:p>
            <a:pPr algn="just" rtl="1">
              <a:buFont typeface="Wingdings" panose="05000000000000000000" pitchFamily="2" charset="2"/>
              <a:buChar char="Ø"/>
            </a:pPr>
            <a:r>
              <a:rPr lang="en-US" sz="2800" b="1" dirty="0" smtClean="0">
                <a:solidFill>
                  <a:srgbClr val="FF0000"/>
                </a:solidFill>
                <a:latin typeface="Times New Roman" panose="02020603050405020304" pitchFamily="18" charset="0"/>
                <a:cs typeface="Times New Roman" panose="02020603050405020304" pitchFamily="18" charset="0"/>
              </a:rPr>
              <a:t>Perforated </a:t>
            </a:r>
            <a:r>
              <a:rPr lang="en-US" sz="2800" b="1" dirty="0">
                <a:solidFill>
                  <a:srgbClr val="FF0000"/>
                </a:solidFill>
                <a:latin typeface="Times New Roman" panose="02020603050405020304" pitchFamily="18" charset="0"/>
                <a:cs typeface="Times New Roman" panose="02020603050405020304" pitchFamily="18" charset="0"/>
              </a:rPr>
              <a:t>pipe system</a:t>
            </a:r>
          </a:p>
          <a:p>
            <a:pPr algn="just" rtl="1">
              <a:buFontTx/>
              <a:buChar char="-"/>
            </a:pPr>
            <a:r>
              <a:rPr lang="ar-IQ" sz="2400" dirty="0" smtClean="0">
                <a:cs typeface="+mj-cs"/>
              </a:rPr>
              <a:t>هذا </a:t>
            </a:r>
            <a:r>
              <a:rPr lang="ar-IQ" sz="2400" dirty="0">
                <a:cs typeface="+mj-cs"/>
              </a:rPr>
              <a:t>النوع من نظام الرش يخلو من وجود </a:t>
            </a:r>
            <a:r>
              <a:rPr lang="ar-IQ" sz="2400" dirty="0" smtClean="0">
                <a:cs typeface="+mj-cs"/>
              </a:rPr>
              <a:t>الباثقات</a:t>
            </a:r>
          </a:p>
          <a:p>
            <a:pPr algn="just" rtl="1">
              <a:buFontTx/>
              <a:buChar char="-"/>
            </a:pPr>
            <a:r>
              <a:rPr lang="ar-IQ" sz="2400" dirty="0" smtClean="0">
                <a:cs typeface="+mj-cs"/>
              </a:rPr>
              <a:t> </a:t>
            </a:r>
            <a:r>
              <a:rPr lang="ar-IQ" sz="2400" dirty="0">
                <a:cs typeface="+mj-cs"/>
              </a:rPr>
              <a:t>وهناك ثقوب في الانابيب الراسية والفرعية يخرج منها الماء بقوة الضغط الذي يتراوح بين 4-15باوند وقد يصل الى 20 باوند/ </a:t>
            </a:r>
            <a:r>
              <a:rPr lang="ar-IQ" sz="2400" dirty="0" smtClean="0">
                <a:cs typeface="+mj-cs"/>
              </a:rPr>
              <a:t>انج2</a:t>
            </a:r>
          </a:p>
          <a:p>
            <a:pPr algn="just" rtl="1">
              <a:buFontTx/>
              <a:buChar char="-"/>
            </a:pPr>
            <a:r>
              <a:rPr lang="ar-IQ" sz="2400" dirty="0" smtClean="0">
                <a:cs typeface="+mj-cs"/>
              </a:rPr>
              <a:t> </a:t>
            </a:r>
            <a:r>
              <a:rPr lang="ar-IQ" sz="2400" dirty="0">
                <a:cs typeface="+mj-cs"/>
              </a:rPr>
              <a:t>والمساحة التي يعطيها الماء من 3-15م2 </a:t>
            </a:r>
            <a:endParaRPr lang="ar-IQ" sz="2400" dirty="0" smtClean="0">
              <a:cs typeface="+mj-cs"/>
            </a:endParaRPr>
          </a:p>
          <a:p>
            <a:pPr algn="just" rtl="1">
              <a:buFontTx/>
              <a:buChar char="-"/>
            </a:pPr>
            <a:r>
              <a:rPr lang="ar-IQ" sz="2400" dirty="0" smtClean="0">
                <a:cs typeface="+mj-cs"/>
              </a:rPr>
              <a:t>والانابيب </a:t>
            </a:r>
            <a:r>
              <a:rPr lang="ar-IQ" sz="2400" dirty="0">
                <a:cs typeface="+mj-cs"/>
              </a:rPr>
              <a:t>بقطر 2-20سم  </a:t>
            </a:r>
            <a:endParaRPr lang="ar-IQ" sz="2400" dirty="0" smtClean="0">
              <a:cs typeface="+mj-cs"/>
            </a:endParaRPr>
          </a:p>
          <a:p>
            <a:pPr algn="just" rtl="1">
              <a:buFontTx/>
              <a:buChar char="-"/>
            </a:pPr>
            <a:r>
              <a:rPr lang="ar-IQ" sz="2400" dirty="0" smtClean="0">
                <a:cs typeface="+mj-cs"/>
              </a:rPr>
              <a:t>تعتمد </a:t>
            </a:r>
            <a:r>
              <a:rPr lang="ar-IQ" sz="2400" dirty="0">
                <a:cs typeface="+mj-cs"/>
              </a:rPr>
              <a:t>كمية الماء الخارجة من الانابيب على حجم الثقوب والمسافة بين ثقب واخر.</a:t>
            </a:r>
          </a:p>
          <a:p>
            <a:pPr marL="0" indent="0" algn="just" rtl="1">
              <a:buNone/>
            </a:pPr>
            <a:endParaRPr lang="en-US" sz="2400" dirty="0">
              <a:cs typeface="+mj-cs"/>
            </a:endParaRPr>
          </a:p>
        </p:txBody>
      </p:sp>
    </p:spTree>
    <p:extLst>
      <p:ext uri="{BB962C8B-B14F-4D97-AF65-F5344CB8AC3E}">
        <p14:creationId xmlns:p14="http://schemas.microsoft.com/office/powerpoint/2010/main" val="3624659928"/>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152400" y="228600"/>
            <a:ext cx="8763000" cy="6477000"/>
          </a:xfrm>
        </p:spPr>
        <p:txBody>
          <a:bodyPr>
            <a:normAutofit fontScale="92500"/>
          </a:bodyPr>
          <a:lstStyle/>
          <a:p>
            <a:pPr algn="just" rtl="1">
              <a:buFont typeface="Wingdings" panose="05000000000000000000" pitchFamily="2" charset="2"/>
              <a:buChar char="Ø"/>
            </a:pPr>
            <a:r>
              <a:rPr lang="ar-IQ" sz="3000" b="1" dirty="0" smtClean="0">
                <a:solidFill>
                  <a:srgbClr val="FF0000"/>
                </a:solidFill>
                <a:cs typeface="+mj-cs"/>
              </a:rPr>
              <a:t>الري </a:t>
            </a:r>
            <a:r>
              <a:rPr lang="ar-IQ" sz="3000" b="1" dirty="0">
                <a:solidFill>
                  <a:srgbClr val="FF0000"/>
                </a:solidFill>
                <a:cs typeface="+mj-cs"/>
              </a:rPr>
              <a:t>بالتنقيط </a:t>
            </a:r>
            <a:r>
              <a:rPr lang="en-US" sz="3000" b="1" dirty="0">
                <a:solidFill>
                  <a:srgbClr val="FF0000"/>
                </a:solidFill>
                <a:cs typeface="+mj-cs"/>
              </a:rPr>
              <a:t>Drip irrigation</a:t>
            </a:r>
          </a:p>
          <a:p>
            <a:pPr marL="185738" indent="-185738" algn="just" rtl="1">
              <a:buNone/>
            </a:pPr>
            <a:r>
              <a:rPr lang="ar-IQ" sz="2400" dirty="0" smtClean="0">
                <a:cs typeface="+mj-cs"/>
              </a:rPr>
              <a:t>- من </a:t>
            </a:r>
            <a:r>
              <a:rPr lang="ar-IQ" sz="2400" dirty="0">
                <a:cs typeface="+mj-cs"/>
              </a:rPr>
              <a:t>الطرق  الشائعة الاستعمال خاصة في الزراعة المحمية, تستعمل في المناطق الاستوائية وشبه الاستوائية وتتضمن ضخ الماء داخل انابيب بلاستيكية تنتهي بفتحات صغيرة الحجم تتصل مباشرة بالتربة بجانب النباتات ومن </a:t>
            </a:r>
            <a:r>
              <a:rPr lang="ar-IQ" sz="2400" dirty="0">
                <a:solidFill>
                  <a:srgbClr val="FF9900"/>
                </a:solidFill>
                <a:cs typeface="+mj-cs"/>
              </a:rPr>
              <a:t>مميزاتها</a:t>
            </a:r>
            <a:r>
              <a:rPr lang="ar-IQ" sz="2400" dirty="0">
                <a:cs typeface="+mj-cs"/>
              </a:rPr>
              <a:t>:</a:t>
            </a:r>
          </a:p>
          <a:p>
            <a:pPr algn="just" rtl="1">
              <a:buClr>
                <a:srgbClr val="FF3399"/>
              </a:buClr>
            </a:pPr>
            <a:r>
              <a:rPr lang="ar-IQ" sz="2400" dirty="0" smtClean="0">
                <a:cs typeface="+mj-cs"/>
              </a:rPr>
              <a:t>الاقتصاد </a:t>
            </a:r>
            <a:r>
              <a:rPr lang="ar-IQ" sz="2400" dirty="0">
                <a:cs typeface="+mj-cs"/>
              </a:rPr>
              <a:t>في استعمال الماء مما يزيد من مساحة الارض التي يمكن ريها بكمية  قليلة من </a:t>
            </a:r>
            <a:r>
              <a:rPr lang="ar-IQ" sz="2400" dirty="0" smtClean="0">
                <a:cs typeface="+mj-cs"/>
              </a:rPr>
              <a:t>الماء.</a:t>
            </a:r>
          </a:p>
          <a:p>
            <a:pPr algn="just" rtl="1">
              <a:buClr>
                <a:srgbClr val="FF3399"/>
              </a:buClr>
            </a:pPr>
            <a:r>
              <a:rPr lang="ar-IQ" sz="2400" dirty="0" smtClean="0">
                <a:cs typeface="+mj-cs"/>
              </a:rPr>
              <a:t>الاقتصاد </a:t>
            </a:r>
            <a:r>
              <a:rPr lang="ar-IQ" sz="2400" dirty="0">
                <a:cs typeface="+mj-cs"/>
              </a:rPr>
              <a:t>في العمل وعمليات الخدمة بصورة عامة من تسميد وازالة </a:t>
            </a:r>
            <a:r>
              <a:rPr lang="ar-IQ" sz="2400" dirty="0" smtClean="0">
                <a:cs typeface="+mj-cs"/>
              </a:rPr>
              <a:t>الادغال.</a:t>
            </a:r>
          </a:p>
          <a:p>
            <a:pPr algn="just" rtl="1">
              <a:buClr>
                <a:srgbClr val="FF3399"/>
              </a:buClr>
            </a:pPr>
            <a:r>
              <a:rPr lang="ar-IQ" sz="2400" dirty="0" smtClean="0">
                <a:cs typeface="+mj-cs"/>
              </a:rPr>
              <a:t>قلة </a:t>
            </a:r>
            <a:r>
              <a:rPr lang="ar-IQ" sz="2400" dirty="0">
                <a:cs typeface="+mj-cs"/>
              </a:rPr>
              <a:t>كمية الماء المفقود بالتبخر, وقلة تراكم الاملاح فوق سطح التربة كما ان  معظم سطح التربة يبقى </a:t>
            </a:r>
            <a:r>
              <a:rPr lang="ar-IQ" sz="2400" dirty="0" smtClean="0">
                <a:cs typeface="+mj-cs"/>
              </a:rPr>
              <a:t>جافا.</a:t>
            </a:r>
          </a:p>
          <a:p>
            <a:pPr algn="just" rtl="1">
              <a:buClr>
                <a:srgbClr val="FF3399"/>
              </a:buClr>
            </a:pPr>
            <a:r>
              <a:rPr lang="ar-IQ" sz="2400" dirty="0" smtClean="0">
                <a:cs typeface="+mj-cs"/>
              </a:rPr>
              <a:t>يمكن </a:t>
            </a:r>
            <a:r>
              <a:rPr lang="ar-IQ" sz="2400" dirty="0">
                <a:cs typeface="+mj-cs"/>
              </a:rPr>
              <a:t>اجراء عملية التسميد مع ماء الري باضافة الاسمدة </a:t>
            </a:r>
            <a:r>
              <a:rPr lang="ar-IQ" sz="2400" dirty="0" smtClean="0">
                <a:cs typeface="+mj-cs"/>
              </a:rPr>
              <a:t>المذابة.</a:t>
            </a:r>
          </a:p>
          <a:p>
            <a:pPr algn="just" rtl="1">
              <a:buClr>
                <a:srgbClr val="FF3399"/>
              </a:buClr>
            </a:pPr>
            <a:r>
              <a:rPr lang="ar-IQ" sz="2400" dirty="0" smtClean="0">
                <a:cs typeface="+mj-cs"/>
              </a:rPr>
              <a:t>يمكن </a:t>
            </a:r>
            <a:r>
              <a:rPr lang="ar-IQ" sz="2400" dirty="0">
                <a:cs typeface="+mj-cs"/>
              </a:rPr>
              <a:t>تحريك الانابيب بسهولة لخفة </a:t>
            </a:r>
            <a:r>
              <a:rPr lang="ar-IQ" sz="2400" dirty="0" smtClean="0">
                <a:cs typeface="+mj-cs"/>
              </a:rPr>
              <a:t>وزنها.</a:t>
            </a:r>
          </a:p>
          <a:p>
            <a:pPr algn="just" rtl="1">
              <a:buClr>
                <a:srgbClr val="FF3399"/>
              </a:buClr>
            </a:pPr>
            <a:r>
              <a:rPr lang="ar-IQ" sz="2400" dirty="0" smtClean="0">
                <a:cs typeface="+mj-cs"/>
              </a:rPr>
              <a:t>زيادة </a:t>
            </a:r>
            <a:r>
              <a:rPr lang="ar-IQ" sz="2400" dirty="0">
                <a:cs typeface="+mj-cs"/>
              </a:rPr>
              <a:t>كمية الحاصل وتحسين </a:t>
            </a:r>
            <a:r>
              <a:rPr lang="ar-IQ" sz="2400" dirty="0" smtClean="0">
                <a:cs typeface="+mj-cs"/>
              </a:rPr>
              <a:t>نوعيته</a:t>
            </a:r>
            <a:r>
              <a:rPr lang="ar-IQ" sz="2400" dirty="0">
                <a:cs typeface="+mj-cs"/>
              </a:rPr>
              <a:t>.</a:t>
            </a:r>
            <a:endParaRPr lang="ar-IQ" sz="2400" dirty="0" smtClean="0">
              <a:cs typeface="+mj-cs"/>
            </a:endParaRPr>
          </a:p>
          <a:p>
            <a:pPr marL="0" indent="0" algn="just" rtl="1">
              <a:buNone/>
            </a:pPr>
            <a:r>
              <a:rPr lang="ar-IQ" sz="2400" dirty="0" smtClean="0">
                <a:cs typeface="+mj-cs"/>
              </a:rPr>
              <a:t>       ومن </a:t>
            </a:r>
            <a:r>
              <a:rPr lang="ar-IQ" sz="2400" dirty="0">
                <a:solidFill>
                  <a:srgbClr val="FF9900"/>
                </a:solidFill>
                <a:cs typeface="+mj-cs"/>
              </a:rPr>
              <a:t>عيوبها</a:t>
            </a:r>
            <a:r>
              <a:rPr lang="ar-IQ" sz="2400" dirty="0">
                <a:cs typeface="+mj-cs"/>
              </a:rPr>
              <a:t>: </a:t>
            </a:r>
            <a:endParaRPr lang="ar-IQ" sz="2400" dirty="0" smtClean="0">
              <a:cs typeface="+mj-cs"/>
            </a:endParaRPr>
          </a:p>
          <a:p>
            <a:pPr algn="just" rtl="1">
              <a:buClr>
                <a:srgbClr val="FF3399"/>
              </a:buClr>
            </a:pPr>
            <a:r>
              <a:rPr lang="ar-IQ" sz="2400" dirty="0" smtClean="0">
                <a:cs typeface="+mj-cs"/>
              </a:rPr>
              <a:t>انسداد </a:t>
            </a:r>
            <a:r>
              <a:rPr lang="ar-IQ" sz="2400" dirty="0">
                <a:cs typeface="+mj-cs"/>
              </a:rPr>
              <a:t>الفتحات نتيجة التبخر المستمر للماء وترسب الاملاح مما يحتاج الى </a:t>
            </a:r>
            <a:r>
              <a:rPr lang="ar-IQ" sz="2400" dirty="0" smtClean="0">
                <a:cs typeface="+mj-cs"/>
              </a:rPr>
              <a:t>زيادة </a:t>
            </a:r>
            <a:r>
              <a:rPr lang="ar-IQ" sz="2400" dirty="0">
                <a:cs typeface="+mj-cs"/>
              </a:rPr>
              <a:t>في الايدي العاملة لغرض تسليك </a:t>
            </a:r>
            <a:r>
              <a:rPr lang="ar-IQ" sz="2400" dirty="0" smtClean="0">
                <a:cs typeface="+mj-cs"/>
              </a:rPr>
              <a:t>المنقطات.</a:t>
            </a:r>
          </a:p>
          <a:p>
            <a:pPr algn="just" rtl="1">
              <a:buClr>
                <a:srgbClr val="FF3399"/>
              </a:buClr>
            </a:pPr>
            <a:r>
              <a:rPr lang="ar-IQ" sz="2400" dirty="0" smtClean="0">
                <a:cs typeface="+mj-cs"/>
              </a:rPr>
              <a:t>عدم </a:t>
            </a:r>
            <a:r>
              <a:rPr lang="ar-IQ" sz="2400" dirty="0">
                <a:cs typeface="+mj-cs"/>
              </a:rPr>
              <a:t>انتظام توزيع الرطوبة حول </a:t>
            </a:r>
            <a:r>
              <a:rPr lang="ar-IQ" sz="2400" dirty="0" smtClean="0">
                <a:cs typeface="+mj-cs"/>
              </a:rPr>
              <a:t>النباتات.</a:t>
            </a:r>
          </a:p>
          <a:p>
            <a:pPr algn="just" rtl="1">
              <a:buClr>
                <a:srgbClr val="FF3399"/>
              </a:buClr>
            </a:pPr>
            <a:r>
              <a:rPr lang="ar-IQ" sz="2400" dirty="0" smtClean="0">
                <a:cs typeface="+mj-cs"/>
              </a:rPr>
              <a:t>تكاليف الانشاء عالية كما تحتاج الى خبرة لصيانتها وتشغيلها. .................... يتبع</a:t>
            </a:r>
            <a:endParaRPr lang="en-US" sz="2400" dirty="0">
              <a:cs typeface="+mj-cs"/>
            </a:endParaRPr>
          </a:p>
        </p:txBody>
      </p:sp>
    </p:spTree>
    <p:extLst>
      <p:ext uri="{BB962C8B-B14F-4D97-AF65-F5344CB8AC3E}">
        <p14:creationId xmlns:p14="http://schemas.microsoft.com/office/powerpoint/2010/main" val="4021274169"/>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rtl="1"/>
            <a:r>
              <a:rPr lang="ar-IQ" sz="2800" b="1" dirty="0" smtClean="0">
                <a:solidFill>
                  <a:schemeClr val="accent2">
                    <a:lumMod val="75000"/>
                  </a:schemeClr>
                </a:solidFill>
              </a:rPr>
              <a:t>تقسيم </a:t>
            </a:r>
            <a:r>
              <a:rPr lang="ar-IQ" sz="2800" b="1" dirty="0">
                <a:solidFill>
                  <a:schemeClr val="accent2">
                    <a:lumMod val="75000"/>
                  </a:schemeClr>
                </a:solidFill>
              </a:rPr>
              <a:t>نباتات الخضر </a:t>
            </a:r>
            <a:r>
              <a:rPr lang="en-US" sz="2800" b="1" dirty="0">
                <a:solidFill>
                  <a:schemeClr val="accent1">
                    <a:lumMod val="75000"/>
                  </a:schemeClr>
                </a:solidFill>
              </a:rPr>
              <a:t>Classification of vegetable </a:t>
            </a:r>
          </a:p>
        </p:txBody>
      </p:sp>
      <p:sp>
        <p:nvSpPr>
          <p:cNvPr id="3" name="Content Placeholder 2"/>
          <p:cNvSpPr>
            <a:spLocks noGrp="1"/>
          </p:cNvSpPr>
          <p:nvPr>
            <p:ph idx="1"/>
          </p:nvPr>
        </p:nvSpPr>
        <p:spPr>
          <a:xfrm>
            <a:off x="457200" y="1219200"/>
            <a:ext cx="8229600" cy="5410200"/>
          </a:xfrm>
        </p:spPr>
        <p:txBody>
          <a:bodyPr>
            <a:normAutofit/>
          </a:bodyPr>
          <a:lstStyle/>
          <a:p>
            <a:pPr marL="185738" indent="-185738" algn="just" rtl="1">
              <a:buNone/>
            </a:pPr>
            <a:r>
              <a:rPr lang="ar-IQ" sz="2400" dirty="0" smtClean="0">
                <a:cs typeface="+mj-cs"/>
              </a:rPr>
              <a:t> - تقسم </a:t>
            </a:r>
            <a:r>
              <a:rPr lang="ar-IQ" sz="2400" dirty="0">
                <a:cs typeface="+mj-cs"/>
              </a:rPr>
              <a:t>محاصيل الخضر الى مجاميع لبيان العلاقة بين كل مجموعة وآخرى ولسهولة دراستها ومن فوائد </a:t>
            </a:r>
            <a:r>
              <a:rPr lang="ar-IQ" sz="2400" dirty="0" smtClean="0">
                <a:cs typeface="+mj-cs"/>
              </a:rPr>
              <a:t>التقسيم:</a:t>
            </a:r>
            <a:endParaRPr lang="ar-IQ" sz="2400" dirty="0">
              <a:cs typeface="+mj-cs"/>
            </a:endParaRPr>
          </a:p>
          <a:p>
            <a:pPr marL="457200" indent="-457200" algn="just" rtl="1">
              <a:buClr>
                <a:srgbClr val="FF3399"/>
              </a:buClr>
              <a:buFont typeface="+mj-lt"/>
              <a:buAutoNum type="arabicPeriod"/>
            </a:pPr>
            <a:r>
              <a:rPr lang="ar-IQ" sz="2400" dirty="0" smtClean="0">
                <a:cs typeface="+mj-cs"/>
              </a:rPr>
              <a:t>تحديد </a:t>
            </a:r>
            <a:r>
              <a:rPr lang="ar-IQ" sz="2400" dirty="0">
                <a:cs typeface="+mj-cs"/>
              </a:rPr>
              <a:t>مواعيد الزراعة, تقسيم المحاصيل حسب ظروف الزراعة السائدة في </a:t>
            </a:r>
            <a:r>
              <a:rPr lang="ar-IQ" sz="2400" dirty="0" smtClean="0">
                <a:cs typeface="+mj-cs"/>
              </a:rPr>
              <a:t>المنطقة.</a:t>
            </a:r>
            <a:endParaRPr lang="ar-IQ" sz="2400" dirty="0">
              <a:cs typeface="+mj-cs"/>
            </a:endParaRPr>
          </a:p>
          <a:p>
            <a:pPr marL="457200" indent="-457200" algn="just" rtl="1">
              <a:buClr>
                <a:srgbClr val="FF3399"/>
              </a:buClr>
              <a:buFont typeface="+mj-lt"/>
              <a:buAutoNum type="arabicPeriod"/>
            </a:pPr>
            <a:r>
              <a:rPr lang="ar-IQ" sz="2400" dirty="0" smtClean="0">
                <a:cs typeface="+mj-cs"/>
              </a:rPr>
              <a:t>معرفة </a:t>
            </a:r>
            <a:r>
              <a:rPr lang="ar-IQ" sz="2400" dirty="0">
                <a:cs typeface="+mj-cs"/>
              </a:rPr>
              <a:t>العلاقة النباتية بين انواع المحاصيل حيث ان المحاصيل ذات الدرجة من القرابة من الناحية النباتية تكون متشابهة في متطلبات النمو وكذلك الاصابة بالامراض </a:t>
            </a:r>
            <a:r>
              <a:rPr lang="ar-IQ" sz="2400" dirty="0" smtClean="0">
                <a:cs typeface="+mj-cs"/>
              </a:rPr>
              <a:t>والحشرات.</a:t>
            </a:r>
            <a:endParaRPr lang="ar-IQ" sz="2400" dirty="0">
              <a:cs typeface="+mj-cs"/>
            </a:endParaRPr>
          </a:p>
          <a:p>
            <a:pPr marL="457200" indent="-457200" algn="just" rtl="1">
              <a:buClr>
                <a:srgbClr val="FF3399"/>
              </a:buClr>
              <a:buFont typeface="+mj-lt"/>
              <a:buAutoNum type="arabicPeriod"/>
            </a:pPr>
            <a:r>
              <a:rPr lang="ar-IQ" sz="2400" dirty="0" smtClean="0">
                <a:cs typeface="+mj-cs"/>
              </a:rPr>
              <a:t>تحديد </a:t>
            </a:r>
            <a:r>
              <a:rPr lang="ar-IQ" sz="2400" dirty="0">
                <a:cs typeface="+mj-cs"/>
              </a:rPr>
              <a:t>الانواع النباتية التي يمكن زراعتها في اي فصل من فصول السنة حسب المنطقة </a:t>
            </a:r>
            <a:r>
              <a:rPr lang="ar-IQ" sz="2400" dirty="0" smtClean="0">
                <a:cs typeface="+mj-cs"/>
              </a:rPr>
              <a:t>الجغرافية.</a:t>
            </a:r>
            <a:endParaRPr lang="ar-IQ" sz="2400" dirty="0">
              <a:cs typeface="+mj-cs"/>
            </a:endParaRPr>
          </a:p>
          <a:p>
            <a:pPr marL="457200" indent="-457200" algn="just" rtl="1">
              <a:buClr>
                <a:srgbClr val="FF3399"/>
              </a:buClr>
              <a:buFont typeface="+mj-lt"/>
              <a:buAutoNum type="arabicPeriod"/>
            </a:pPr>
            <a:r>
              <a:rPr lang="ar-IQ" sz="2400" dirty="0" smtClean="0">
                <a:cs typeface="+mj-cs"/>
              </a:rPr>
              <a:t>معرفة </a:t>
            </a:r>
            <a:r>
              <a:rPr lang="ar-IQ" sz="2400" dirty="0">
                <a:cs typeface="+mj-cs"/>
              </a:rPr>
              <a:t>العمليات الزراعية التي تحتاج اليها النباتات خلال فصل </a:t>
            </a:r>
            <a:r>
              <a:rPr lang="ar-IQ" sz="2400" dirty="0" smtClean="0">
                <a:cs typeface="+mj-cs"/>
              </a:rPr>
              <a:t>النمو.</a:t>
            </a:r>
            <a:endParaRPr lang="ar-IQ" sz="2400" dirty="0">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4103734774"/>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228600" y="152400"/>
            <a:ext cx="8686800" cy="6477000"/>
          </a:xfrm>
        </p:spPr>
        <p:txBody>
          <a:bodyPr>
            <a:normAutofit/>
          </a:bodyPr>
          <a:lstStyle/>
          <a:p>
            <a:pPr marL="0" indent="0" algn="just" rtl="1">
              <a:buNone/>
            </a:pPr>
            <a:r>
              <a:rPr lang="ar-IQ" sz="2400" dirty="0">
                <a:cs typeface="+mj-cs"/>
              </a:rPr>
              <a:t>وعلى ذلك يمكن تقسيم محاصيل الخضر الى:</a:t>
            </a:r>
          </a:p>
          <a:p>
            <a:pPr marL="514350" indent="-514350" algn="just" rtl="1">
              <a:buClr>
                <a:srgbClr val="FF3399"/>
              </a:buClr>
              <a:buFont typeface="+mj-lt"/>
              <a:buAutoNum type="arabicPeriod"/>
            </a:pPr>
            <a:r>
              <a:rPr lang="ar-IQ" sz="2400" b="1" dirty="0" smtClean="0">
                <a:solidFill>
                  <a:srgbClr val="7030A0"/>
                </a:solidFill>
                <a:cs typeface="+mj-cs"/>
              </a:rPr>
              <a:t>التقسيم </a:t>
            </a:r>
            <a:r>
              <a:rPr lang="ar-IQ" sz="2400" b="1" dirty="0">
                <a:solidFill>
                  <a:srgbClr val="7030A0"/>
                </a:solidFill>
                <a:cs typeface="+mj-cs"/>
              </a:rPr>
              <a:t>النباتي </a:t>
            </a:r>
            <a:r>
              <a:rPr lang="en-US" sz="2400" b="1" dirty="0">
                <a:solidFill>
                  <a:schemeClr val="accent1">
                    <a:lumMod val="75000"/>
                  </a:schemeClr>
                </a:solidFill>
                <a:cs typeface="+mj-cs"/>
              </a:rPr>
              <a:t>Botanical classification</a:t>
            </a:r>
          </a:p>
          <a:p>
            <a:pPr marL="0" indent="0" algn="just" rtl="1">
              <a:buNone/>
            </a:pPr>
            <a:r>
              <a:rPr lang="en-US" sz="2400" dirty="0">
                <a:cs typeface="+mj-cs"/>
              </a:rPr>
              <a:t>  </a:t>
            </a:r>
            <a:r>
              <a:rPr lang="ar-IQ" sz="2400" dirty="0">
                <a:cs typeface="+mj-cs"/>
              </a:rPr>
              <a:t>وهو مايطلق علية بالتقسيم حسب العلاقة النباتية </a:t>
            </a:r>
            <a:r>
              <a:rPr lang="en-US" sz="2400" dirty="0">
                <a:solidFill>
                  <a:schemeClr val="accent1">
                    <a:lumMod val="75000"/>
                  </a:schemeClr>
                </a:solidFill>
                <a:cs typeface="+mj-cs"/>
              </a:rPr>
              <a:t>Botanical </a:t>
            </a:r>
            <a:r>
              <a:rPr lang="en-US" sz="2400" dirty="0" smtClean="0">
                <a:solidFill>
                  <a:schemeClr val="accent1">
                    <a:lumMod val="75000"/>
                  </a:schemeClr>
                </a:solidFill>
                <a:cs typeface="+mj-cs"/>
              </a:rPr>
              <a:t>relationship  </a:t>
            </a:r>
            <a:r>
              <a:rPr lang="ar-IQ" sz="2400" dirty="0">
                <a:cs typeface="+mj-cs"/>
              </a:rPr>
              <a:t>او التقسيم العلمي ويستخدم العلماء في هذا التقسيم في تحديد الصفات الوراثية وبعض الصفات المورفولوجية والتشريحية لبيان درجة القرابة بين النباتات. فالنباتات المتشابهة يمكن ان تكون في صنف واحد يسمى </a:t>
            </a:r>
            <a:r>
              <a:rPr lang="en-US" sz="2400" dirty="0" err="1">
                <a:solidFill>
                  <a:schemeClr val="accent1">
                    <a:lumMod val="75000"/>
                  </a:schemeClr>
                </a:solidFill>
                <a:latin typeface="Times New Roman" panose="02020603050405020304" pitchFamily="18" charset="0"/>
                <a:cs typeface="+mj-cs"/>
              </a:rPr>
              <a:t>Cultiver</a:t>
            </a:r>
            <a:r>
              <a:rPr lang="en-US" sz="2400" dirty="0">
                <a:cs typeface="+mj-cs"/>
              </a:rPr>
              <a:t> </a:t>
            </a:r>
            <a:r>
              <a:rPr lang="ar-IQ" sz="2400" dirty="0">
                <a:cs typeface="+mj-cs"/>
              </a:rPr>
              <a:t>او   </a:t>
            </a:r>
            <a:r>
              <a:rPr lang="en-US" sz="2400" dirty="0">
                <a:solidFill>
                  <a:schemeClr val="accent1">
                    <a:lumMod val="75000"/>
                  </a:schemeClr>
                </a:solidFill>
                <a:latin typeface="Times New Roman" panose="02020603050405020304" pitchFamily="18" charset="0"/>
                <a:cs typeface="+mj-cs"/>
              </a:rPr>
              <a:t>Variety</a:t>
            </a:r>
            <a:r>
              <a:rPr lang="ar-IQ" sz="2400" dirty="0">
                <a:cs typeface="+mj-cs"/>
              </a:rPr>
              <a:t>والاصناف المتشابهة التي تختلف بصورة بسيطة في بعض الصفات توضع في نوع واحد </a:t>
            </a:r>
            <a:r>
              <a:rPr lang="en-US" sz="2400" dirty="0" err="1">
                <a:solidFill>
                  <a:schemeClr val="accent1">
                    <a:lumMod val="75000"/>
                  </a:schemeClr>
                </a:solidFill>
                <a:latin typeface="Times New Roman" panose="02020603050405020304" pitchFamily="18" charset="0"/>
                <a:cs typeface="+mj-cs"/>
              </a:rPr>
              <a:t>Speciec</a:t>
            </a:r>
            <a:r>
              <a:rPr lang="en-US" sz="2400" dirty="0">
                <a:cs typeface="+mj-cs"/>
              </a:rPr>
              <a:t> </a:t>
            </a:r>
            <a:r>
              <a:rPr lang="ar-IQ" sz="2400" dirty="0">
                <a:cs typeface="+mj-cs"/>
              </a:rPr>
              <a:t>والانواع المتشابهة توضع في جنس </a:t>
            </a:r>
            <a:r>
              <a:rPr lang="en-US" sz="2400" dirty="0">
                <a:solidFill>
                  <a:schemeClr val="accent1">
                    <a:lumMod val="75000"/>
                  </a:schemeClr>
                </a:solidFill>
                <a:latin typeface="Times New Roman" panose="02020603050405020304" pitchFamily="18" charset="0"/>
                <a:cs typeface="+mj-cs"/>
              </a:rPr>
              <a:t>Genus</a:t>
            </a:r>
            <a:r>
              <a:rPr lang="en-US" sz="2400" dirty="0">
                <a:cs typeface="+mj-cs"/>
              </a:rPr>
              <a:t> </a:t>
            </a:r>
            <a:r>
              <a:rPr lang="ar-IQ" sz="2400" dirty="0">
                <a:cs typeface="+mj-cs"/>
              </a:rPr>
              <a:t>والاجناس المختلفة المشتركة  في بعض الصفات توضع في عائلة واحدة </a:t>
            </a:r>
            <a:r>
              <a:rPr lang="en-US" sz="2400" dirty="0">
                <a:solidFill>
                  <a:schemeClr val="accent1">
                    <a:lumMod val="75000"/>
                  </a:schemeClr>
                </a:solidFill>
                <a:latin typeface="Times New Roman" panose="02020603050405020304" pitchFamily="18" charset="0"/>
                <a:cs typeface="+mj-cs"/>
              </a:rPr>
              <a:t>Family</a:t>
            </a:r>
            <a:r>
              <a:rPr lang="en-US" sz="2400" dirty="0">
                <a:cs typeface="+mj-cs"/>
              </a:rPr>
              <a:t> </a:t>
            </a:r>
            <a:r>
              <a:rPr lang="ar-IQ" sz="2400" dirty="0">
                <a:cs typeface="+mj-cs"/>
              </a:rPr>
              <a:t>وتوضع العوائل المتشابهة في رتبة  </a:t>
            </a:r>
            <a:r>
              <a:rPr lang="en-US" sz="2400" dirty="0">
                <a:solidFill>
                  <a:schemeClr val="accent1">
                    <a:lumMod val="75000"/>
                  </a:schemeClr>
                </a:solidFill>
                <a:latin typeface="Times New Roman" panose="02020603050405020304" pitchFamily="18" charset="0"/>
                <a:cs typeface="Times New Roman" panose="02020603050405020304" pitchFamily="18" charset="0"/>
              </a:rPr>
              <a:t>Order</a:t>
            </a:r>
            <a:r>
              <a:rPr lang="en-US" sz="2400" dirty="0">
                <a:cs typeface="+mj-cs"/>
              </a:rPr>
              <a:t>  </a:t>
            </a:r>
            <a:r>
              <a:rPr lang="ar-IQ" sz="2400" dirty="0">
                <a:cs typeface="+mj-cs"/>
              </a:rPr>
              <a:t>والرتب المتشابهة في بعض الصفات تكون مجموعة </a:t>
            </a:r>
            <a:r>
              <a:rPr lang="en-US" sz="2400" dirty="0">
                <a:solidFill>
                  <a:schemeClr val="accent1">
                    <a:lumMod val="75000"/>
                  </a:schemeClr>
                </a:solidFill>
                <a:latin typeface="Times New Roman" panose="02020603050405020304" pitchFamily="18" charset="0"/>
                <a:cs typeface="+mj-cs"/>
              </a:rPr>
              <a:t>Group</a:t>
            </a:r>
            <a:r>
              <a:rPr lang="en-US" sz="2400" dirty="0">
                <a:cs typeface="+mj-cs"/>
              </a:rPr>
              <a:t> </a:t>
            </a:r>
            <a:r>
              <a:rPr lang="ar-IQ" sz="2400" dirty="0">
                <a:cs typeface="+mj-cs"/>
              </a:rPr>
              <a:t>والمجاميع التي تتشابهه في بعض الصفات تسمى قسم </a:t>
            </a:r>
            <a:r>
              <a:rPr lang="en-US" sz="2400" dirty="0">
                <a:solidFill>
                  <a:schemeClr val="accent1">
                    <a:lumMod val="75000"/>
                  </a:schemeClr>
                </a:solidFill>
                <a:latin typeface="Times New Roman" panose="02020603050405020304" pitchFamily="18" charset="0"/>
                <a:cs typeface="Times New Roman" panose="02020603050405020304" pitchFamily="18" charset="0"/>
              </a:rPr>
              <a:t>Class</a:t>
            </a:r>
            <a:r>
              <a:rPr lang="en-US" sz="2400" dirty="0">
                <a:cs typeface="+mj-cs"/>
              </a:rPr>
              <a:t> </a:t>
            </a:r>
            <a:r>
              <a:rPr lang="ar-IQ" sz="2400" dirty="0">
                <a:cs typeface="+mj-cs"/>
              </a:rPr>
              <a:t>والاقسام المتشابهه تكون شعبة (قبيلة) </a:t>
            </a:r>
            <a:r>
              <a:rPr lang="en-US" sz="2400" dirty="0" err="1">
                <a:solidFill>
                  <a:schemeClr val="accent1">
                    <a:lumMod val="75000"/>
                  </a:schemeClr>
                </a:solidFill>
                <a:latin typeface="Times New Roman" panose="02020603050405020304" pitchFamily="18" charset="0"/>
                <a:cs typeface="+mj-cs"/>
              </a:rPr>
              <a:t>Phyllum</a:t>
            </a:r>
            <a:r>
              <a:rPr lang="en-US" sz="2400" dirty="0">
                <a:cs typeface="+mj-cs"/>
              </a:rPr>
              <a:t>  </a:t>
            </a:r>
            <a:r>
              <a:rPr lang="ar-IQ" sz="2400" dirty="0">
                <a:cs typeface="+mj-cs"/>
              </a:rPr>
              <a:t>ثم مملكة </a:t>
            </a:r>
            <a:r>
              <a:rPr lang="en-US" sz="2400" dirty="0">
                <a:solidFill>
                  <a:schemeClr val="accent1">
                    <a:lumMod val="75000"/>
                  </a:schemeClr>
                </a:solidFill>
                <a:latin typeface="Times New Roman" panose="02020603050405020304" pitchFamily="18" charset="0"/>
                <a:cs typeface="+mj-cs"/>
              </a:rPr>
              <a:t>Kingdom</a:t>
            </a:r>
            <a:r>
              <a:rPr lang="en-US" sz="2400" dirty="0">
                <a:cs typeface="+mj-cs"/>
              </a:rPr>
              <a:t> </a:t>
            </a:r>
            <a:r>
              <a:rPr lang="ar-IQ" sz="2400" dirty="0">
                <a:cs typeface="+mj-cs"/>
              </a:rPr>
              <a:t>ويمكن توضيح ذلك بالمخطط </a:t>
            </a:r>
            <a:r>
              <a:rPr lang="ar-IQ" sz="2400" dirty="0" smtClean="0">
                <a:cs typeface="+mj-cs"/>
              </a:rPr>
              <a:t>الآتي:</a:t>
            </a:r>
          </a:p>
          <a:p>
            <a:pPr marL="0" indent="0" algn="just" rtl="1">
              <a:buNone/>
            </a:pPr>
            <a:endParaRPr lang="ar-IQ" sz="2400" dirty="0">
              <a:cs typeface="+mj-cs"/>
            </a:endParaRPr>
          </a:p>
          <a:p>
            <a:pPr marL="0" indent="0" algn="just" rtl="1">
              <a:buNone/>
            </a:pPr>
            <a:r>
              <a:rPr lang="en-US" sz="2400" dirty="0" smtClean="0">
                <a:cs typeface="+mj-cs"/>
              </a:rPr>
              <a:t>  </a:t>
            </a:r>
            <a:endParaRPr lang="en-US" sz="2400" dirty="0">
              <a:cs typeface="+mj-cs"/>
            </a:endParaRPr>
          </a:p>
        </p:txBody>
      </p:sp>
      <p:graphicFrame>
        <p:nvGraphicFramePr>
          <p:cNvPr id="4" name="Diagram 3"/>
          <p:cNvGraphicFramePr/>
          <p:nvPr>
            <p:extLst>
              <p:ext uri="{D42A27DB-BD31-4B8C-83A1-F6EECF244321}">
                <p14:modId xmlns:p14="http://schemas.microsoft.com/office/powerpoint/2010/main" val="1764553864"/>
              </p:ext>
            </p:extLst>
          </p:nvPr>
        </p:nvGraphicFramePr>
        <p:xfrm>
          <a:off x="228600" y="4724400"/>
          <a:ext cx="8610600" cy="182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4474593"/>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rtl="1">
              <a:buNone/>
            </a:pPr>
            <a:endParaRPr lang="ar-IQ" sz="2400" dirty="0" smtClean="0">
              <a:cs typeface="+mj-cs"/>
            </a:endParaRPr>
          </a:p>
          <a:p>
            <a:pPr algn="just" rtl="1">
              <a:buFontTx/>
              <a:buChar char="-"/>
            </a:pPr>
            <a:r>
              <a:rPr lang="ar-IQ" sz="2400" dirty="0" smtClean="0">
                <a:cs typeface="+mj-cs"/>
              </a:rPr>
              <a:t>يفيد </a:t>
            </a:r>
            <a:r>
              <a:rPr lang="ar-IQ" sz="2400" dirty="0">
                <a:cs typeface="+mj-cs"/>
              </a:rPr>
              <a:t>التقسيم النباتي </a:t>
            </a:r>
            <a:r>
              <a:rPr lang="ar-IQ" sz="2400" dirty="0" smtClean="0">
                <a:cs typeface="+mj-cs"/>
              </a:rPr>
              <a:t>في</a:t>
            </a:r>
          </a:p>
          <a:p>
            <a:pPr algn="just" rtl="1">
              <a:buFontTx/>
              <a:buChar char="-"/>
            </a:pPr>
            <a:r>
              <a:rPr lang="ar-IQ" sz="2400" dirty="0" smtClean="0">
                <a:cs typeface="+mj-cs"/>
              </a:rPr>
              <a:t> </a:t>
            </a:r>
            <a:r>
              <a:rPr lang="ar-IQ" sz="2400" dirty="0">
                <a:cs typeface="+mj-cs"/>
              </a:rPr>
              <a:t>ابحاث التربية بالدرجة </a:t>
            </a:r>
            <a:r>
              <a:rPr lang="ar-IQ" sz="2400" dirty="0" smtClean="0">
                <a:cs typeface="+mj-cs"/>
              </a:rPr>
              <a:t>الاولى</a:t>
            </a:r>
          </a:p>
          <a:p>
            <a:pPr algn="just" rtl="1">
              <a:buFontTx/>
              <a:buChar char="-"/>
            </a:pPr>
            <a:r>
              <a:rPr lang="ar-IQ" sz="2400" dirty="0" smtClean="0">
                <a:cs typeface="+mj-cs"/>
              </a:rPr>
              <a:t> </a:t>
            </a:r>
            <a:r>
              <a:rPr lang="ar-IQ" sz="2400" dirty="0">
                <a:cs typeface="+mj-cs"/>
              </a:rPr>
              <a:t>وكذلك في عمليات التهجين بين اصناف النوع </a:t>
            </a:r>
            <a:r>
              <a:rPr lang="ar-IQ" sz="2400" dirty="0" smtClean="0">
                <a:cs typeface="+mj-cs"/>
              </a:rPr>
              <a:t>الواحد</a:t>
            </a:r>
          </a:p>
          <a:p>
            <a:pPr algn="just" rtl="1">
              <a:buFontTx/>
              <a:buChar char="-"/>
            </a:pPr>
            <a:r>
              <a:rPr lang="ar-IQ" sz="2400" dirty="0" smtClean="0">
                <a:cs typeface="+mj-cs"/>
              </a:rPr>
              <a:t> </a:t>
            </a:r>
            <a:r>
              <a:rPr lang="ar-IQ" sz="2400" dirty="0">
                <a:cs typeface="+mj-cs"/>
              </a:rPr>
              <a:t>وتوحيد العمليات الزراعية خاصة وان بعض العوائل متشابهة في اصابتها ببعض الامراض الفطرية.</a:t>
            </a:r>
          </a:p>
          <a:p>
            <a:pPr marL="0" indent="0" algn="just" rtl="1">
              <a:buNone/>
            </a:pPr>
            <a:r>
              <a:rPr lang="ar-IQ" sz="2400" dirty="0" smtClean="0">
                <a:cs typeface="+mj-cs"/>
              </a:rPr>
              <a:t>- من </a:t>
            </a:r>
            <a:r>
              <a:rPr lang="ar-IQ" sz="2400" dirty="0">
                <a:cs typeface="+mj-cs"/>
              </a:rPr>
              <a:t>المعروف ان النباتات البذرية </a:t>
            </a:r>
            <a:r>
              <a:rPr lang="en-US" sz="2400" dirty="0">
                <a:solidFill>
                  <a:schemeClr val="accent1">
                    <a:lumMod val="75000"/>
                  </a:schemeClr>
                </a:solidFill>
                <a:latin typeface="Times New Roman" panose="02020603050405020304" pitchFamily="18" charset="0"/>
                <a:cs typeface="Times New Roman" panose="02020603050405020304" pitchFamily="18" charset="0"/>
              </a:rPr>
              <a:t>Spermatophyte</a:t>
            </a:r>
            <a:r>
              <a:rPr lang="en-US" sz="2400" dirty="0">
                <a:cs typeface="+mj-cs"/>
              </a:rPr>
              <a:t> </a:t>
            </a:r>
            <a:r>
              <a:rPr lang="ar-IQ" sz="2400" dirty="0">
                <a:cs typeface="+mj-cs"/>
              </a:rPr>
              <a:t>تقسم الى قسمين عارية البذور ومغطاة البذور وتتبع محاصيل الخضر ضمن القسم الثاني مغطاة البذور </a:t>
            </a:r>
            <a:r>
              <a:rPr lang="en-US" sz="2400" dirty="0">
                <a:solidFill>
                  <a:schemeClr val="accent1">
                    <a:lumMod val="75000"/>
                  </a:schemeClr>
                </a:solidFill>
                <a:latin typeface="Times New Roman" panose="02020603050405020304" pitchFamily="18" charset="0"/>
                <a:cs typeface="Times New Roman" panose="02020603050405020304" pitchFamily="18" charset="0"/>
              </a:rPr>
              <a:t>Angiosperm</a:t>
            </a:r>
            <a:r>
              <a:rPr lang="en-US" sz="2400" dirty="0">
                <a:cs typeface="+mj-cs"/>
              </a:rPr>
              <a:t> </a:t>
            </a:r>
            <a:r>
              <a:rPr lang="ar-IQ" sz="2400" dirty="0">
                <a:cs typeface="+mj-cs"/>
              </a:rPr>
              <a:t>وهذه المحاصيل فيها قسمين هي ذات الفلقة الواحدة </a:t>
            </a:r>
            <a:r>
              <a:rPr lang="en-US" sz="2400" dirty="0">
                <a:solidFill>
                  <a:schemeClr val="accent1">
                    <a:lumMod val="75000"/>
                  </a:schemeClr>
                </a:solidFill>
                <a:latin typeface="Times New Roman" panose="02020603050405020304" pitchFamily="18" charset="0"/>
                <a:cs typeface="Times New Roman" panose="02020603050405020304" pitchFamily="18" charset="0"/>
              </a:rPr>
              <a:t>Monocotyledon</a:t>
            </a:r>
            <a:r>
              <a:rPr lang="en-US" sz="2400" dirty="0">
                <a:cs typeface="+mj-cs"/>
              </a:rPr>
              <a:t> </a:t>
            </a:r>
            <a:r>
              <a:rPr lang="ar-IQ" sz="2400" dirty="0">
                <a:cs typeface="+mj-cs"/>
              </a:rPr>
              <a:t>وذات الفلقتين </a:t>
            </a:r>
            <a:r>
              <a:rPr lang="en-US" sz="2400" dirty="0">
                <a:solidFill>
                  <a:schemeClr val="accent1">
                    <a:lumMod val="75000"/>
                  </a:schemeClr>
                </a:solidFill>
                <a:latin typeface="Times New Roman" panose="02020603050405020304" pitchFamily="18" charset="0"/>
                <a:cs typeface="Times New Roman" panose="02020603050405020304" pitchFamily="18" charset="0"/>
              </a:rPr>
              <a:t>Dicotyledonous</a:t>
            </a:r>
            <a:r>
              <a:rPr lang="en-US" sz="2400" dirty="0">
                <a:cs typeface="+mj-cs"/>
              </a:rPr>
              <a:t> </a:t>
            </a:r>
            <a:r>
              <a:rPr lang="ar-IQ" sz="2400" dirty="0">
                <a:cs typeface="+mj-cs"/>
              </a:rPr>
              <a:t>وكما موضح في الجدول التالي:</a:t>
            </a:r>
          </a:p>
          <a:p>
            <a:pPr marL="0" indent="0" algn="just" rtl="1">
              <a:buNone/>
            </a:pPr>
            <a:endParaRPr lang="en-US" sz="2400" dirty="0">
              <a:cs typeface="+mj-cs"/>
            </a:endParaRPr>
          </a:p>
        </p:txBody>
      </p:sp>
    </p:spTree>
    <p:extLst>
      <p:ext uri="{BB962C8B-B14F-4D97-AF65-F5344CB8AC3E}">
        <p14:creationId xmlns:p14="http://schemas.microsoft.com/office/powerpoint/2010/main" val="1317668998"/>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
          </a:xfrm>
        </p:spPr>
        <p:txBody>
          <a:bodyPr>
            <a:normAutofit fontScale="90000"/>
          </a:bodyPr>
          <a:lstStyle/>
          <a:p>
            <a:r>
              <a:rPr lang="ar-IQ" sz="800" dirty="0"/>
              <a:t>.</a:t>
            </a:r>
            <a:endParaRPr lang="en-US" sz="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61227398"/>
              </p:ext>
            </p:extLst>
          </p:nvPr>
        </p:nvGraphicFramePr>
        <p:xfrm>
          <a:off x="228600" y="609600"/>
          <a:ext cx="8686800" cy="5829337"/>
        </p:xfrm>
        <a:graphic>
          <a:graphicData uri="http://schemas.openxmlformats.org/drawingml/2006/table">
            <a:tbl>
              <a:tblPr firstRow="1" bandRow="1">
                <a:effectLst>
                  <a:innerShdw blurRad="63500" dist="50800" dir="18900000">
                    <a:prstClr val="black">
                      <a:alpha val="50000"/>
                    </a:prstClr>
                  </a:innerShdw>
                </a:effectLst>
                <a:tableStyleId>{5C22544A-7EE6-4342-B048-85BDC9FD1C3A}</a:tableStyleId>
              </a:tblPr>
              <a:tblGrid>
                <a:gridCol w="2895600"/>
                <a:gridCol w="2895600"/>
                <a:gridCol w="2895600"/>
              </a:tblGrid>
              <a:tr h="426720">
                <a:tc>
                  <a:txBody>
                    <a:bodyPr/>
                    <a:lstStyle/>
                    <a:p>
                      <a:pPr algn="ctr"/>
                      <a:r>
                        <a:rPr lang="ar-IQ" sz="2400" dirty="0" smtClean="0">
                          <a:cs typeface="+mj-cs"/>
                        </a:rPr>
                        <a:t>الاسم العلمي</a:t>
                      </a:r>
                      <a:endParaRPr lang="en-US" sz="2400" dirty="0">
                        <a:cs typeface="+mj-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00A283"/>
                    </a:solidFill>
                  </a:tcPr>
                </a:tc>
                <a:tc>
                  <a:txBody>
                    <a:bodyPr/>
                    <a:lstStyle/>
                    <a:p>
                      <a:pPr algn="ctr"/>
                      <a:r>
                        <a:rPr lang="ar-IQ" sz="2400" dirty="0" smtClean="0">
                          <a:cs typeface="+mj-cs"/>
                        </a:rPr>
                        <a:t>الاسم بالانكليزي</a:t>
                      </a:r>
                      <a:endParaRPr lang="en-US" sz="2400" dirty="0">
                        <a:cs typeface="+mj-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00A283"/>
                    </a:solidFill>
                  </a:tcPr>
                </a:tc>
                <a:tc>
                  <a:txBody>
                    <a:bodyPr/>
                    <a:lstStyle/>
                    <a:p>
                      <a:pPr algn="ctr"/>
                      <a:r>
                        <a:rPr lang="ar-IQ" sz="2400" dirty="0" smtClean="0">
                          <a:cs typeface="+mj-cs"/>
                        </a:rPr>
                        <a:t>الاسم</a:t>
                      </a:r>
                      <a:r>
                        <a:rPr lang="ar-IQ" sz="2400" baseline="0" dirty="0" smtClean="0">
                          <a:cs typeface="+mj-cs"/>
                        </a:rPr>
                        <a:t> بالعربي</a:t>
                      </a:r>
                      <a:endParaRPr lang="en-US" sz="2400" dirty="0">
                        <a:cs typeface="+mj-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00A283"/>
                    </a:solidFill>
                  </a:tcPr>
                </a:tc>
              </a:tr>
              <a:tr h="509565">
                <a:tc gridSpan="3">
                  <a:txBody>
                    <a:bodyPr/>
                    <a:lstStyle/>
                    <a:p>
                      <a:pPr marL="0" indent="0" algn="ctr" rtl="1">
                        <a:buFont typeface="Wingdings" panose="05000000000000000000" pitchFamily="2" charset="2"/>
                        <a:buNone/>
                      </a:pPr>
                      <a:r>
                        <a:rPr lang="ar-IQ" sz="2400" b="1" dirty="0" smtClean="0">
                          <a:solidFill>
                            <a:srgbClr val="C00000"/>
                          </a:solidFill>
                          <a:cs typeface="+mj-cs"/>
                        </a:rPr>
                        <a:t>نباتات</a:t>
                      </a:r>
                      <a:r>
                        <a:rPr lang="ar-IQ" sz="2400" b="1" baseline="0" dirty="0" smtClean="0">
                          <a:solidFill>
                            <a:srgbClr val="C00000"/>
                          </a:solidFill>
                          <a:cs typeface="+mj-cs"/>
                        </a:rPr>
                        <a:t> ذات الفلقة الواحدة</a:t>
                      </a:r>
                      <a:endParaRPr lang="en-US" sz="2400" b="1" dirty="0">
                        <a:solidFill>
                          <a:srgbClr val="C00000"/>
                        </a:solidFill>
                        <a:cs typeface="+mj-c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tcPr>
                </a:tc>
                <a:tc hMerge="1">
                  <a:txBody>
                    <a:bodyPr/>
                    <a:lstStyle/>
                    <a:p>
                      <a:endParaRPr lang="en-US" sz="2400">
                        <a:cs typeface="+mj-c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tcPr>
                </a:tc>
                <a:tc hMerge="1">
                  <a:txBody>
                    <a:bodyPr/>
                    <a:lstStyle/>
                    <a:p>
                      <a:pPr algn="just" rtl="1"/>
                      <a:endParaRPr lang="en-US" sz="2400" dirty="0">
                        <a:cs typeface="+mj-c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449616">
                <a:tc>
                  <a:txBody>
                    <a:bodyPr/>
                    <a:lstStyle/>
                    <a:p>
                      <a:pPr algn="l" rtl="1"/>
                      <a:r>
                        <a:rPr lang="en-US" sz="2000" dirty="0" err="1" smtClean="0">
                          <a:latin typeface="Times New Roman" panose="02020603050405020304" pitchFamily="18" charset="0"/>
                          <a:cs typeface="Times New Roman" panose="02020603050405020304" pitchFamily="18" charset="0"/>
                        </a:rPr>
                        <a:t>Alliaceae</a:t>
                      </a:r>
                      <a:r>
                        <a:rPr lang="en-US" sz="2000" dirty="0" smtClean="0">
                          <a:latin typeface="Times New Roman" panose="02020603050405020304" pitchFamily="18" charset="0"/>
                          <a:cs typeface="Times New Roman" panose="02020603050405020304" pitchFamily="18" charset="0"/>
                        </a:rPr>
                        <a:t> </a:t>
                      </a:r>
                      <a:endParaRPr lang="en-US" sz="20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ar-IQ" sz="2000" dirty="0" smtClean="0"/>
                        <a:t>-</a:t>
                      </a:r>
                      <a:endParaRPr lang="en-US" sz="20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marL="342900" indent="-342900" algn="just" rtl="1">
                        <a:buClr>
                          <a:srgbClr val="FF3399"/>
                        </a:buClr>
                        <a:buFont typeface="+mj-lt"/>
                        <a:buAutoNum type="arabicPeriod"/>
                      </a:pPr>
                      <a:r>
                        <a:rPr lang="ar-IQ" sz="2000" dirty="0" smtClean="0">
                          <a:cs typeface="+mj-cs"/>
                        </a:rPr>
                        <a:t>العائلة الثومية</a:t>
                      </a:r>
                      <a:endParaRPr lang="en-US" sz="200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449616">
                <a:tc>
                  <a:txBody>
                    <a:bodyPr/>
                    <a:lstStyle/>
                    <a:p>
                      <a:r>
                        <a:rPr lang="en-US" sz="2000" i="1" dirty="0" smtClean="0">
                          <a:effectLst/>
                          <a:latin typeface="Times New Roman" panose="02020603050405020304" pitchFamily="18" charset="0"/>
                          <a:cs typeface="Times New Roman" panose="02020603050405020304" pitchFamily="18" charset="0"/>
                        </a:rPr>
                        <a:t>Allium </a:t>
                      </a:r>
                      <a:r>
                        <a:rPr lang="en-US" sz="2000" i="1" dirty="0" err="1" smtClean="0">
                          <a:effectLst/>
                          <a:latin typeface="Times New Roman" panose="02020603050405020304" pitchFamily="18" charset="0"/>
                          <a:cs typeface="Times New Roman" panose="02020603050405020304" pitchFamily="18" charset="0"/>
                        </a:rPr>
                        <a:t>cepa</a:t>
                      </a:r>
                      <a:r>
                        <a:rPr lang="en-US" sz="2000" i="1" dirty="0" smtClean="0">
                          <a:effectLst/>
                          <a:latin typeface="Times New Roman" panose="02020603050405020304" pitchFamily="18" charset="0"/>
                          <a:cs typeface="Times New Roman" panose="02020603050405020304" pitchFamily="18" charset="0"/>
                        </a:rPr>
                        <a:t> L. </a:t>
                      </a:r>
                      <a:endParaRPr lang="en-US" sz="2000" b="0" i="1"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000" dirty="0" smtClean="0">
                          <a:latin typeface="Times New Roman" panose="02020603050405020304" pitchFamily="18" charset="0"/>
                          <a:cs typeface="Times New Roman" panose="02020603050405020304" pitchFamily="18" charset="0"/>
                        </a:rPr>
                        <a:t>Onion</a:t>
                      </a:r>
                      <a:endParaRPr lang="en-US" sz="20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000" dirty="0" smtClean="0">
                          <a:cs typeface="+mj-cs"/>
                        </a:rPr>
                        <a:t>البصل</a:t>
                      </a:r>
                      <a:endParaRPr lang="en-US" sz="200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449616">
                <a:tc>
                  <a:txBody>
                    <a:bodyPr/>
                    <a:lstStyle/>
                    <a:p>
                      <a:r>
                        <a:rPr lang="en-US" sz="2000" i="1" dirty="0" smtClean="0">
                          <a:effectLst/>
                          <a:latin typeface="Times New Roman" panose="02020603050405020304" pitchFamily="18" charset="0"/>
                          <a:cs typeface="Times New Roman" panose="02020603050405020304" pitchFamily="18" charset="0"/>
                        </a:rPr>
                        <a:t>Allium </a:t>
                      </a:r>
                      <a:r>
                        <a:rPr lang="en-US" sz="2000" i="1" dirty="0" err="1" smtClean="0">
                          <a:effectLst/>
                          <a:latin typeface="Times New Roman" panose="02020603050405020304" pitchFamily="18" charset="0"/>
                          <a:cs typeface="Times New Roman" panose="02020603050405020304" pitchFamily="18" charset="0"/>
                        </a:rPr>
                        <a:t>sativum</a:t>
                      </a:r>
                      <a:r>
                        <a:rPr lang="en-US" sz="2000" i="1" dirty="0" smtClean="0">
                          <a:effectLst/>
                          <a:latin typeface="Times New Roman" panose="02020603050405020304" pitchFamily="18" charset="0"/>
                          <a:cs typeface="Times New Roman" panose="02020603050405020304" pitchFamily="18" charset="0"/>
                        </a:rPr>
                        <a:t> L. </a:t>
                      </a:r>
                      <a:endParaRPr lang="en-US" sz="2000" b="0" i="1"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000" dirty="0" smtClean="0">
                          <a:latin typeface="Times New Roman" panose="02020603050405020304" pitchFamily="18" charset="0"/>
                          <a:cs typeface="Times New Roman" panose="02020603050405020304" pitchFamily="18" charset="0"/>
                        </a:rPr>
                        <a:t>Garlic</a:t>
                      </a:r>
                      <a:endParaRPr lang="en-US" sz="20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000" dirty="0" smtClean="0">
                          <a:cs typeface="+mj-cs"/>
                        </a:rPr>
                        <a:t>الثوم</a:t>
                      </a:r>
                      <a:endParaRPr lang="en-US" sz="200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5342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i="1"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Allium </a:t>
                      </a:r>
                      <a:r>
                        <a:rPr kumimoji="0" lang="en-US" sz="2000" i="1" u="none" strike="noStrike" kern="1200" cap="none" spc="0" normalizeH="0" baseline="0" noProof="0" dirty="0" err="1" smtClean="0">
                          <a:ln>
                            <a:noFill/>
                          </a:ln>
                          <a:effectLst/>
                          <a:uLnTx/>
                          <a:uFillTx/>
                          <a:latin typeface="Times New Roman" panose="02020603050405020304" pitchFamily="18" charset="0"/>
                          <a:cs typeface="Times New Roman" panose="02020603050405020304" pitchFamily="18" charset="0"/>
                        </a:rPr>
                        <a:t>ampeloprasum</a:t>
                      </a:r>
                      <a:r>
                        <a:rPr kumimoji="0" lang="en-US" sz="2000" i="1"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 </a:t>
                      </a:r>
                      <a:endParaRPr kumimoji="0" lang="en-US" sz="2000" b="0" i="1"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000" dirty="0" smtClean="0">
                          <a:latin typeface="Times New Roman" panose="02020603050405020304" pitchFamily="18" charset="0"/>
                          <a:cs typeface="Times New Roman" panose="02020603050405020304" pitchFamily="18" charset="0"/>
                        </a:rPr>
                        <a:t>Leek</a:t>
                      </a:r>
                      <a:endParaRPr lang="en-US" sz="20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000" dirty="0" smtClean="0">
                          <a:cs typeface="+mj-cs"/>
                        </a:rPr>
                        <a:t>الكراث</a:t>
                      </a:r>
                      <a:endParaRPr lang="en-US" sz="200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449616">
                <a:tc>
                  <a:txBody>
                    <a:bodyPr/>
                    <a:lstStyle/>
                    <a:p>
                      <a:r>
                        <a:rPr lang="en-US" sz="2000" dirty="0" err="1" smtClean="0">
                          <a:effectLst/>
                        </a:rPr>
                        <a:t>Araceae</a:t>
                      </a:r>
                      <a:endParaRPr lang="en-US" sz="20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000" dirty="0" smtClean="0">
                          <a:latin typeface="Times New Roman" panose="02020603050405020304" pitchFamily="18" charset="0"/>
                          <a:cs typeface="Times New Roman" panose="02020603050405020304" pitchFamily="18" charset="0"/>
                        </a:rPr>
                        <a:t>-</a:t>
                      </a:r>
                      <a:endParaRPr lang="en-US" sz="2000" b="1"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marL="342900" indent="-342900" algn="just" rtl="1">
                        <a:buClr>
                          <a:srgbClr val="FF3399"/>
                        </a:buClr>
                        <a:buFont typeface="+mj-lt"/>
                        <a:buAutoNum type="arabicPeriod" startAt="2"/>
                      </a:pPr>
                      <a:r>
                        <a:rPr lang="ar-IQ" sz="2000" dirty="0" smtClean="0">
                          <a:cs typeface="+mj-cs"/>
                        </a:rPr>
                        <a:t>العائلة القلقاسية</a:t>
                      </a:r>
                      <a:endParaRPr lang="en-US" sz="200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449616">
                <a:tc>
                  <a:txBody>
                    <a:bodyPr/>
                    <a:lstStyle/>
                    <a:p>
                      <a:r>
                        <a:rPr lang="en-US" sz="2000" i="1" dirty="0" err="1" smtClean="0">
                          <a:effectLst/>
                          <a:latin typeface="Times New Roman" panose="02020603050405020304" pitchFamily="18" charset="0"/>
                          <a:cs typeface="Times New Roman" panose="02020603050405020304" pitchFamily="18" charset="0"/>
                        </a:rPr>
                        <a:t>Colocasia</a:t>
                      </a:r>
                      <a:r>
                        <a:rPr lang="en-US" sz="2000" i="1" dirty="0" smtClean="0">
                          <a:effectLst/>
                          <a:latin typeface="Times New Roman" panose="02020603050405020304" pitchFamily="18" charset="0"/>
                          <a:cs typeface="Times New Roman" panose="02020603050405020304" pitchFamily="18" charset="0"/>
                        </a:rPr>
                        <a:t> species </a:t>
                      </a:r>
                      <a:endParaRPr lang="en-US" sz="2000" b="0" i="1"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000" dirty="0" smtClean="0">
                          <a:effectLst/>
                          <a:latin typeface="Times New Roman" panose="02020603050405020304" pitchFamily="18" charset="0"/>
                          <a:cs typeface="Times New Roman" panose="02020603050405020304" pitchFamily="18" charset="0"/>
                        </a:rPr>
                        <a:t>Tara or Dasheen</a:t>
                      </a:r>
                      <a:endParaRPr lang="en-US" sz="20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000" dirty="0" smtClean="0">
                          <a:cs typeface="+mj-cs"/>
                        </a:rPr>
                        <a:t>القلقاس </a:t>
                      </a:r>
                      <a:endParaRPr lang="en-US" sz="200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449616">
                <a:tc>
                  <a:txBody>
                    <a:bodyPr/>
                    <a:lstStyle/>
                    <a:p>
                      <a:r>
                        <a:rPr lang="en-US" sz="2000" dirty="0" err="1" smtClean="0">
                          <a:effectLst/>
                          <a:latin typeface="Times New Roman" panose="02020603050405020304" pitchFamily="18" charset="0"/>
                          <a:cs typeface="Times New Roman" panose="02020603050405020304" pitchFamily="18" charset="0"/>
                        </a:rPr>
                        <a:t>Liliaceae</a:t>
                      </a:r>
                      <a:endParaRPr lang="en-US" sz="20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000" dirty="0" smtClean="0">
                          <a:latin typeface="Times New Roman" panose="02020603050405020304" pitchFamily="18" charset="0"/>
                          <a:cs typeface="Times New Roman" panose="02020603050405020304" pitchFamily="18" charset="0"/>
                        </a:rPr>
                        <a:t>-</a:t>
                      </a:r>
                      <a:endParaRPr lang="en-US" sz="2000" b="1"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marL="342900" indent="-342900" algn="just" rtl="1">
                        <a:buClr>
                          <a:srgbClr val="FF3399"/>
                        </a:buClr>
                        <a:buFont typeface="+mj-lt"/>
                        <a:buAutoNum type="arabicPeriod" startAt="3"/>
                      </a:pPr>
                      <a:r>
                        <a:rPr lang="ar-IQ" sz="2000" dirty="0" smtClean="0">
                          <a:cs typeface="+mj-cs"/>
                        </a:rPr>
                        <a:t>الزبقية</a:t>
                      </a:r>
                      <a:endParaRPr lang="en-US" sz="200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479952">
                <a:tc>
                  <a:txBody>
                    <a:bodyPr/>
                    <a:lstStyle/>
                    <a:p>
                      <a:r>
                        <a:rPr lang="en-US" sz="2000" i="1" dirty="0" smtClean="0">
                          <a:effectLst/>
                          <a:latin typeface="Times New Roman" panose="02020603050405020304" pitchFamily="18" charset="0"/>
                          <a:cs typeface="Times New Roman" panose="02020603050405020304" pitchFamily="18" charset="0"/>
                        </a:rPr>
                        <a:t> Asparagus officinalis</a:t>
                      </a:r>
                      <a:endParaRPr lang="en-US" sz="2000" b="0" i="1"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000" dirty="0" smtClean="0">
                          <a:effectLst/>
                          <a:latin typeface="Times New Roman" panose="02020603050405020304" pitchFamily="18" charset="0"/>
                          <a:cs typeface="Times New Roman" panose="02020603050405020304" pitchFamily="18" charset="0"/>
                        </a:rPr>
                        <a:t>Asparagus</a:t>
                      </a:r>
                      <a:endParaRPr lang="en-US" sz="20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000" dirty="0" smtClean="0">
                          <a:cs typeface="+mj-cs"/>
                        </a:rPr>
                        <a:t>الاسبركس (الهليون)</a:t>
                      </a:r>
                      <a:endParaRPr lang="en-US" sz="200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449616">
                <a:tc>
                  <a:txBody>
                    <a:bodyPr/>
                    <a:lstStyle/>
                    <a:p>
                      <a:r>
                        <a:rPr lang="en-US" sz="2000" dirty="0" err="1" smtClean="0">
                          <a:effectLst/>
                          <a:latin typeface="Times New Roman" panose="02020603050405020304" pitchFamily="18" charset="0"/>
                          <a:cs typeface="Times New Roman" panose="02020603050405020304" pitchFamily="18" charset="0"/>
                        </a:rPr>
                        <a:t>Graminae</a:t>
                      </a:r>
                      <a:endParaRPr lang="en-US" sz="20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000" dirty="0" smtClean="0">
                          <a:latin typeface="Times New Roman" panose="02020603050405020304" pitchFamily="18" charset="0"/>
                          <a:cs typeface="Times New Roman" panose="02020603050405020304" pitchFamily="18" charset="0"/>
                        </a:rPr>
                        <a:t>-</a:t>
                      </a:r>
                      <a:endParaRPr lang="en-US" sz="2000" b="1"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marL="342900" indent="-342900" algn="just" rtl="1">
                        <a:buClr>
                          <a:srgbClr val="FF3399"/>
                        </a:buClr>
                        <a:buFont typeface="+mj-lt"/>
                        <a:buAutoNum type="arabicPeriod" startAt="4"/>
                      </a:pPr>
                      <a:r>
                        <a:rPr lang="ar-IQ" sz="2000" dirty="0" smtClean="0">
                          <a:cs typeface="+mj-cs"/>
                        </a:rPr>
                        <a:t>العائلة النيجلية</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449616">
                <a:tc>
                  <a:txBody>
                    <a:bodyPr/>
                    <a:lstStyle/>
                    <a:p>
                      <a:r>
                        <a:rPr lang="en-US" sz="2000" dirty="0" smtClean="0">
                          <a:effectLst/>
                          <a:latin typeface="Times New Roman" panose="02020603050405020304" pitchFamily="18" charset="0"/>
                          <a:cs typeface="Times New Roman" panose="02020603050405020304" pitchFamily="18" charset="0"/>
                        </a:rPr>
                        <a:t> </a:t>
                      </a:r>
                      <a:r>
                        <a:rPr lang="en-US" sz="2000" dirty="0" err="1" smtClean="0">
                          <a:effectLst/>
                          <a:latin typeface="Times New Roman" panose="02020603050405020304" pitchFamily="18" charset="0"/>
                          <a:cs typeface="Times New Roman" panose="02020603050405020304" pitchFamily="18" charset="0"/>
                        </a:rPr>
                        <a:t>Zay</a:t>
                      </a:r>
                      <a:r>
                        <a:rPr lang="en-US" sz="2000" dirty="0" smtClean="0">
                          <a:effectLst/>
                          <a:latin typeface="Times New Roman" panose="02020603050405020304" pitchFamily="18" charset="0"/>
                          <a:cs typeface="Times New Roman" panose="02020603050405020304" pitchFamily="18" charset="0"/>
                        </a:rPr>
                        <a:t> mays var. </a:t>
                      </a:r>
                      <a:r>
                        <a:rPr lang="en-US" sz="2000" dirty="0" err="1" smtClean="0">
                          <a:effectLst/>
                          <a:latin typeface="Times New Roman" panose="02020603050405020304" pitchFamily="18" charset="0"/>
                          <a:cs typeface="Times New Roman" panose="02020603050405020304" pitchFamily="18" charset="0"/>
                        </a:rPr>
                        <a:t>rugosa</a:t>
                      </a:r>
                      <a:r>
                        <a:rPr lang="en-US" sz="2000" dirty="0" smtClean="0">
                          <a:effectLst/>
                          <a:latin typeface="Times New Roman" panose="02020603050405020304" pitchFamily="18" charset="0"/>
                          <a:cs typeface="Times New Roman" panose="02020603050405020304" pitchFamily="18" charset="0"/>
                        </a:rPr>
                        <a:t> </a:t>
                      </a:r>
                      <a:r>
                        <a:rPr lang="en-US" sz="2000" dirty="0" err="1" smtClean="0">
                          <a:effectLst/>
                          <a:latin typeface="Times New Roman" panose="02020603050405020304" pitchFamily="18" charset="0"/>
                          <a:cs typeface="Times New Roman" panose="02020603050405020304" pitchFamily="18" charset="0"/>
                        </a:rPr>
                        <a:t>Bonof</a:t>
                      </a:r>
                      <a:r>
                        <a:rPr lang="en-US" sz="2000" dirty="0" smtClean="0">
                          <a:effectLst/>
                          <a:latin typeface="Times New Roman" panose="02020603050405020304" pitchFamily="18" charset="0"/>
                          <a:cs typeface="Times New Roman" panose="02020603050405020304" pitchFamily="18" charset="0"/>
                        </a:rPr>
                        <a:t>.</a:t>
                      </a:r>
                      <a:endParaRPr lang="en-US" sz="20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000" dirty="0" smtClean="0">
                          <a:latin typeface="Times New Roman" panose="02020603050405020304" pitchFamily="18" charset="0"/>
                          <a:cs typeface="Times New Roman" panose="02020603050405020304" pitchFamily="18" charset="0"/>
                        </a:rPr>
                        <a:t>Sweet Corn</a:t>
                      </a:r>
                      <a:endParaRPr lang="en-US" sz="20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000" dirty="0" smtClean="0">
                          <a:cs typeface="+mj-cs"/>
                        </a:rPr>
                        <a:t>الذرة الحلوة</a:t>
                      </a:r>
                      <a:endParaRPr lang="en-US" sz="200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bl>
          </a:graphicData>
        </a:graphic>
      </p:graphicFrame>
    </p:spTree>
    <p:extLst>
      <p:ext uri="{BB962C8B-B14F-4D97-AF65-F5344CB8AC3E}">
        <p14:creationId xmlns:p14="http://schemas.microsoft.com/office/powerpoint/2010/main" val="81681416"/>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04800"/>
          </a:xfrm>
        </p:spPr>
        <p:txBody>
          <a:bodyPr>
            <a:normAutofit/>
          </a:bodyPr>
          <a:lstStyle/>
          <a:p>
            <a:r>
              <a:rPr lang="ar-IQ" sz="800" dirty="0"/>
              <a:t>.</a:t>
            </a:r>
            <a:endParaRPr lang="en-US" sz="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1450989"/>
              </p:ext>
            </p:extLst>
          </p:nvPr>
        </p:nvGraphicFramePr>
        <p:xfrm>
          <a:off x="228599" y="603224"/>
          <a:ext cx="8458201" cy="5803598"/>
        </p:xfrm>
        <a:graphic>
          <a:graphicData uri="http://schemas.openxmlformats.org/drawingml/2006/table">
            <a:tbl>
              <a:tblPr firstRow="1" bandRow="1">
                <a:effectLst>
                  <a:innerShdw blurRad="63500" dist="50800" dir="18900000">
                    <a:prstClr val="black">
                      <a:alpha val="50000"/>
                    </a:prstClr>
                  </a:innerShdw>
                </a:effectLst>
                <a:tableStyleId>{5C22544A-7EE6-4342-B048-85BDC9FD1C3A}</a:tableStyleId>
              </a:tblPr>
              <a:tblGrid>
                <a:gridCol w="3463653"/>
                <a:gridCol w="2497274"/>
                <a:gridCol w="2497274"/>
              </a:tblGrid>
              <a:tr h="450824">
                <a:tc>
                  <a:txBody>
                    <a:bodyPr/>
                    <a:lstStyle/>
                    <a:p>
                      <a:pPr algn="ctr" rtl="1"/>
                      <a:r>
                        <a:rPr lang="ar-IQ" sz="2400" dirty="0" smtClean="0">
                          <a:cs typeface="+mj-cs"/>
                        </a:rPr>
                        <a:t>الاسم العلمي</a:t>
                      </a:r>
                      <a:endParaRPr lang="en-US" sz="2400" b="1" dirty="0">
                        <a:cs typeface="+mj-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00A283"/>
                    </a:solidFill>
                  </a:tcPr>
                </a:tc>
                <a:tc>
                  <a:txBody>
                    <a:bodyPr/>
                    <a:lstStyle/>
                    <a:p>
                      <a:pPr algn="ctr" rtl="1"/>
                      <a:r>
                        <a:rPr lang="ar-IQ" sz="2400" dirty="0" smtClean="0">
                          <a:cs typeface="+mj-cs"/>
                        </a:rPr>
                        <a:t>الاسم بالانكليزي</a:t>
                      </a:r>
                      <a:endParaRPr lang="en-US" sz="2400" b="1" dirty="0">
                        <a:cs typeface="+mj-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00A283"/>
                    </a:solidFill>
                  </a:tcPr>
                </a:tc>
                <a:tc>
                  <a:txBody>
                    <a:bodyPr/>
                    <a:lstStyle/>
                    <a:p>
                      <a:pPr algn="ctr" rtl="1"/>
                      <a:r>
                        <a:rPr lang="ar-IQ" sz="2400" dirty="0" smtClean="0">
                          <a:cs typeface="+mj-cs"/>
                        </a:rPr>
                        <a:t>الاسم بالعربي</a:t>
                      </a:r>
                      <a:endParaRPr lang="en-US" sz="2400" b="1" dirty="0">
                        <a:cs typeface="+mj-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00A283"/>
                    </a:solidFill>
                  </a:tcPr>
                </a:tc>
              </a:tr>
              <a:tr h="504378">
                <a:tc gridSpan="3">
                  <a:txBody>
                    <a:bodyPr/>
                    <a:lstStyle/>
                    <a:p>
                      <a:pPr algn="ctr" rtl="1"/>
                      <a:r>
                        <a:rPr lang="ar-IQ" sz="2400" b="1" dirty="0" smtClean="0">
                          <a:solidFill>
                            <a:srgbClr val="C00000"/>
                          </a:solidFill>
                          <a:cs typeface="+mj-cs"/>
                        </a:rPr>
                        <a:t>نباتات ذات الفلقتين</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tcPr>
                </a:tc>
                <a:tc hMerge="1">
                  <a:txBody>
                    <a:bodyPr/>
                    <a:lstStyle/>
                    <a:p>
                      <a:pPr algn="just" rtl="1"/>
                      <a:endParaRPr lang="en-US" sz="2000" b="0">
                        <a:cs typeface="+mj-cs"/>
                      </a:endParaRPr>
                    </a:p>
                  </a:txBody>
                  <a:tcPr>
                    <a:cell3D prstMaterial="dkEdge">
                      <a:bevel prst="coolSlant"/>
                      <a:lightRig rig="flood" dir="t"/>
                    </a:cell3D>
                  </a:tcPr>
                </a:tc>
                <a:tc hMerge="1">
                  <a:txBody>
                    <a:bodyPr/>
                    <a:lstStyle/>
                    <a:p>
                      <a:pPr algn="just" rtl="1"/>
                      <a:endParaRPr lang="ar-IQ" sz="2000" b="0" dirty="0" smtClean="0">
                        <a:cs typeface="+mj-cs"/>
                      </a:endParaRPr>
                    </a:p>
                  </a:txBody>
                  <a:tcPr>
                    <a:cell3D prstMaterial="dkEdge">
                      <a:bevel prst="coolSlant"/>
                      <a:lightRig rig="flood" dir="t"/>
                    </a:cell3D>
                  </a:tcPr>
                </a:tc>
              </a:tr>
              <a:tr h="437127">
                <a:tc>
                  <a:txBody>
                    <a:bodyPr/>
                    <a:lstStyle/>
                    <a:p>
                      <a:pPr algn="l" rtl="1"/>
                      <a:r>
                        <a:rPr lang="en-US" sz="2000" dirty="0" err="1" smtClean="0">
                          <a:effectLst/>
                          <a:latin typeface="Times New Roman" panose="02020603050405020304" pitchFamily="18" charset="0"/>
                          <a:cs typeface="Times New Roman" panose="02020603050405020304" pitchFamily="18" charset="0"/>
                        </a:rPr>
                        <a:t>Cruciferae</a:t>
                      </a:r>
                      <a:endParaRPr lang="en-US" sz="20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l" rtl="1"/>
                      <a:r>
                        <a:rPr lang="en-US" sz="2000" dirty="0" err="1" smtClean="0">
                          <a:effectLst/>
                          <a:latin typeface="Times New Roman" panose="02020603050405020304" pitchFamily="18" charset="0"/>
                          <a:cs typeface="Times New Roman" panose="02020603050405020304" pitchFamily="18" charset="0"/>
                        </a:rPr>
                        <a:t>Mastard</a:t>
                      </a:r>
                      <a:r>
                        <a:rPr lang="en-US" sz="2000" dirty="0" smtClean="0">
                          <a:effectLst/>
                          <a:latin typeface="Times New Roman" panose="02020603050405020304" pitchFamily="18" charset="0"/>
                          <a:cs typeface="Times New Roman" panose="02020603050405020304" pitchFamily="18" charset="0"/>
                        </a:rPr>
                        <a:t> family</a:t>
                      </a:r>
                      <a:endParaRPr lang="en-US" sz="20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marL="457200" indent="-457200" algn="just" rtl="1">
                        <a:buClr>
                          <a:srgbClr val="FF3399"/>
                        </a:buClr>
                        <a:buFont typeface="+mj-lt"/>
                        <a:buAutoNum type="arabicPeriod"/>
                      </a:pPr>
                      <a:r>
                        <a:rPr lang="ar-IQ" sz="2000" dirty="0" smtClean="0">
                          <a:cs typeface="+mj-cs"/>
                        </a:rPr>
                        <a:t>العائلة الصليبية</a:t>
                      </a:r>
                      <a:endParaRPr lang="en-US" sz="20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773378">
                <a:tc>
                  <a:txBody>
                    <a:bodyPr/>
                    <a:lstStyle/>
                    <a:p>
                      <a:pPr algn="l" rtl="1"/>
                      <a:r>
                        <a:rPr lang="en-US" sz="2000" i="1" dirty="0" smtClean="0">
                          <a:effectLst/>
                          <a:latin typeface="Times New Roman" panose="02020603050405020304" pitchFamily="18" charset="0"/>
                          <a:cs typeface="Times New Roman" panose="02020603050405020304" pitchFamily="18" charset="0"/>
                        </a:rPr>
                        <a:t>Brassica </a:t>
                      </a:r>
                      <a:r>
                        <a:rPr lang="en-US" sz="2000" i="1" dirty="0" err="1" smtClean="0">
                          <a:effectLst/>
                          <a:latin typeface="Times New Roman" panose="02020603050405020304" pitchFamily="18" charset="0"/>
                          <a:cs typeface="Times New Roman" panose="02020603050405020304" pitchFamily="18" charset="0"/>
                        </a:rPr>
                        <a:t>oleracea</a:t>
                      </a:r>
                      <a:r>
                        <a:rPr lang="en-US" sz="2000" i="1" dirty="0" smtClean="0">
                          <a:effectLst/>
                          <a:latin typeface="Times New Roman" panose="02020603050405020304" pitchFamily="18" charset="0"/>
                          <a:cs typeface="Times New Roman" panose="02020603050405020304" pitchFamily="18" charset="0"/>
                        </a:rPr>
                        <a:t> var. </a:t>
                      </a:r>
                      <a:r>
                        <a:rPr lang="en-US" sz="2000" i="1" dirty="0" err="1" smtClean="0">
                          <a:effectLst/>
                          <a:latin typeface="Times New Roman" panose="02020603050405020304" pitchFamily="18" charset="0"/>
                          <a:cs typeface="Times New Roman" panose="02020603050405020304" pitchFamily="18" charset="0"/>
                        </a:rPr>
                        <a:t>capitata</a:t>
                      </a:r>
                      <a:r>
                        <a:rPr lang="en-US" sz="2000" i="1" dirty="0" smtClean="0">
                          <a:effectLst/>
                          <a:latin typeface="Times New Roman" panose="02020603050405020304" pitchFamily="18" charset="0"/>
                          <a:cs typeface="Times New Roman" panose="02020603050405020304" pitchFamily="18" charset="0"/>
                        </a:rPr>
                        <a:t> L. </a:t>
                      </a:r>
                      <a:endParaRPr lang="en-US" sz="2000" b="0" i="1"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en-US" sz="2000" dirty="0" err="1" smtClean="0">
                          <a:effectLst/>
                          <a:latin typeface="Times New Roman" panose="02020603050405020304" pitchFamily="18" charset="0"/>
                          <a:cs typeface="Times New Roman" panose="02020603050405020304" pitchFamily="18" charset="0"/>
                        </a:rPr>
                        <a:t>Cabbag</a:t>
                      </a:r>
                      <a:endParaRPr lang="en-US" sz="20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000" dirty="0" smtClean="0">
                          <a:cs typeface="+mj-cs"/>
                        </a:rPr>
                        <a:t>اللهانة</a:t>
                      </a:r>
                      <a:endParaRPr lang="en-US" sz="20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773378">
                <a:tc>
                  <a:txBody>
                    <a:bodyPr/>
                    <a:lstStyle/>
                    <a:p>
                      <a:pPr algn="l" rtl="1"/>
                      <a:r>
                        <a:rPr lang="en-US" sz="2000" i="1" dirty="0" smtClean="0">
                          <a:effectLst/>
                          <a:latin typeface="Times New Roman" panose="02020603050405020304" pitchFamily="18" charset="0"/>
                          <a:cs typeface="Times New Roman" panose="02020603050405020304" pitchFamily="18" charset="0"/>
                        </a:rPr>
                        <a:t>Brassica </a:t>
                      </a:r>
                      <a:r>
                        <a:rPr lang="en-US" sz="2000" i="1" dirty="0" err="1" smtClean="0">
                          <a:effectLst/>
                          <a:latin typeface="Times New Roman" panose="02020603050405020304" pitchFamily="18" charset="0"/>
                          <a:cs typeface="Times New Roman" panose="02020603050405020304" pitchFamily="18" charset="0"/>
                        </a:rPr>
                        <a:t>oleracea</a:t>
                      </a:r>
                      <a:r>
                        <a:rPr lang="en-US" sz="2000" i="1" dirty="0" smtClean="0">
                          <a:effectLst/>
                          <a:latin typeface="Times New Roman" panose="02020603050405020304" pitchFamily="18" charset="0"/>
                          <a:cs typeface="Times New Roman" panose="02020603050405020304" pitchFamily="18" charset="0"/>
                        </a:rPr>
                        <a:t> var. botrytis</a:t>
                      </a:r>
                      <a:endParaRPr lang="en-US" sz="2000" b="0" i="1"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en-US" sz="2000" dirty="0" smtClean="0">
                          <a:effectLst/>
                          <a:latin typeface="Times New Roman" panose="02020603050405020304" pitchFamily="18" charset="0"/>
                          <a:cs typeface="Times New Roman" panose="02020603050405020304" pitchFamily="18" charset="0"/>
                        </a:rPr>
                        <a:t>Cauliflower</a:t>
                      </a:r>
                      <a:endParaRPr lang="en-US" sz="20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000" dirty="0" smtClean="0">
                          <a:cs typeface="+mj-cs"/>
                        </a:rPr>
                        <a:t>القرنابيط</a:t>
                      </a:r>
                      <a:endParaRPr lang="en-US" sz="20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773378">
                <a:tc>
                  <a:txBody>
                    <a:bodyPr/>
                    <a:lstStyle/>
                    <a:p>
                      <a:pPr algn="l" rtl="1"/>
                      <a:r>
                        <a:rPr lang="en-US" sz="2000" i="1" dirty="0" smtClean="0">
                          <a:effectLst/>
                          <a:latin typeface="Times New Roman" panose="02020603050405020304" pitchFamily="18" charset="0"/>
                          <a:cs typeface="Times New Roman" panose="02020603050405020304" pitchFamily="18" charset="0"/>
                        </a:rPr>
                        <a:t>Brassica </a:t>
                      </a:r>
                      <a:r>
                        <a:rPr lang="en-US" sz="2000" i="1" dirty="0" err="1" smtClean="0">
                          <a:effectLst/>
                          <a:latin typeface="Times New Roman" panose="02020603050405020304" pitchFamily="18" charset="0"/>
                          <a:cs typeface="Times New Roman" panose="02020603050405020304" pitchFamily="18" charset="0"/>
                        </a:rPr>
                        <a:t>campestris</a:t>
                      </a:r>
                      <a:r>
                        <a:rPr lang="en-US" sz="2000" i="1" dirty="0" smtClean="0">
                          <a:effectLst/>
                          <a:latin typeface="Times New Roman" panose="02020603050405020304" pitchFamily="18" charset="0"/>
                          <a:cs typeface="Times New Roman" panose="02020603050405020304" pitchFamily="18" charset="0"/>
                        </a:rPr>
                        <a:t> var. </a:t>
                      </a:r>
                      <a:r>
                        <a:rPr lang="en-US" sz="2000" i="1" dirty="0" err="1" smtClean="0">
                          <a:effectLst/>
                          <a:latin typeface="Times New Roman" panose="02020603050405020304" pitchFamily="18" charset="0"/>
                          <a:cs typeface="Times New Roman" panose="02020603050405020304" pitchFamily="18" charset="0"/>
                        </a:rPr>
                        <a:t>rapa</a:t>
                      </a:r>
                      <a:endParaRPr lang="en-US" sz="2000" b="0" i="1"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en-US" sz="2000" dirty="0" smtClean="0">
                          <a:effectLst/>
                          <a:latin typeface="Times New Roman" panose="02020603050405020304" pitchFamily="18" charset="0"/>
                          <a:cs typeface="Times New Roman" panose="02020603050405020304" pitchFamily="18" charset="0"/>
                        </a:rPr>
                        <a:t>Turnip</a:t>
                      </a:r>
                      <a:endParaRPr lang="en-US" sz="20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000" dirty="0" smtClean="0">
                          <a:cs typeface="+mj-cs"/>
                        </a:rPr>
                        <a:t>اللفت (الشلغم)</a:t>
                      </a:r>
                      <a:endParaRPr lang="en-US" sz="20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437127">
                <a:tc>
                  <a:txBody>
                    <a:bodyPr/>
                    <a:lstStyle/>
                    <a:p>
                      <a:pPr algn="l" rtl="1"/>
                      <a:r>
                        <a:rPr lang="en-US" sz="2000" i="1" dirty="0" smtClean="0">
                          <a:effectLst/>
                          <a:latin typeface="Times New Roman" panose="02020603050405020304" pitchFamily="18" charset="0"/>
                          <a:cs typeface="Times New Roman" panose="02020603050405020304" pitchFamily="18" charset="0"/>
                        </a:rPr>
                        <a:t>Brassica </a:t>
                      </a:r>
                      <a:r>
                        <a:rPr lang="en-US" sz="2000" i="1" dirty="0" err="1" smtClean="0">
                          <a:effectLst/>
                          <a:latin typeface="Times New Roman" panose="02020603050405020304" pitchFamily="18" charset="0"/>
                          <a:cs typeface="Times New Roman" panose="02020603050405020304" pitchFamily="18" charset="0"/>
                        </a:rPr>
                        <a:t>caulorapa</a:t>
                      </a:r>
                      <a:endParaRPr lang="en-US" sz="2000" b="0" i="1"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en-US" sz="2000" dirty="0" smtClean="0">
                          <a:effectLst/>
                          <a:latin typeface="Times New Roman" panose="02020603050405020304" pitchFamily="18" charset="0"/>
                          <a:cs typeface="Times New Roman" panose="02020603050405020304" pitchFamily="18" charset="0"/>
                        </a:rPr>
                        <a:t>Kohlrabi</a:t>
                      </a:r>
                      <a:endParaRPr lang="en-US" sz="20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000" dirty="0" smtClean="0">
                          <a:cs typeface="+mj-cs"/>
                        </a:rPr>
                        <a:t>الكلم</a:t>
                      </a:r>
                      <a:endParaRPr lang="en-US" sz="20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437127">
                <a:tc>
                  <a:txBody>
                    <a:bodyPr/>
                    <a:lstStyle/>
                    <a:p>
                      <a:pPr algn="l" rtl="1"/>
                      <a:r>
                        <a:rPr lang="en-US" sz="2000" i="1" dirty="0" err="1" smtClean="0">
                          <a:effectLst/>
                          <a:latin typeface="Times New Roman" panose="02020603050405020304" pitchFamily="18" charset="0"/>
                          <a:cs typeface="Times New Roman" panose="02020603050405020304" pitchFamily="18" charset="0"/>
                        </a:rPr>
                        <a:t>Raphanus</a:t>
                      </a:r>
                      <a:r>
                        <a:rPr lang="en-US" sz="2000" i="1" dirty="0" smtClean="0">
                          <a:effectLst/>
                          <a:latin typeface="Times New Roman" panose="02020603050405020304" pitchFamily="18" charset="0"/>
                          <a:cs typeface="Times New Roman" panose="02020603050405020304" pitchFamily="18" charset="0"/>
                        </a:rPr>
                        <a:t> </a:t>
                      </a:r>
                      <a:r>
                        <a:rPr lang="en-US" sz="2000" i="1" dirty="0" err="1" smtClean="0">
                          <a:effectLst/>
                          <a:latin typeface="Times New Roman" panose="02020603050405020304" pitchFamily="18" charset="0"/>
                          <a:cs typeface="Times New Roman" panose="02020603050405020304" pitchFamily="18" charset="0"/>
                        </a:rPr>
                        <a:t>sativus</a:t>
                      </a:r>
                      <a:r>
                        <a:rPr lang="en-US" sz="2000" i="1" dirty="0" smtClean="0">
                          <a:effectLst/>
                          <a:latin typeface="Times New Roman" panose="02020603050405020304" pitchFamily="18" charset="0"/>
                          <a:cs typeface="Times New Roman" panose="02020603050405020304" pitchFamily="18" charset="0"/>
                        </a:rPr>
                        <a:t> </a:t>
                      </a:r>
                      <a:endParaRPr lang="en-US" sz="2000" b="0" i="1"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en-US" sz="2000" dirty="0" smtClean="0">
                          <a:effectLst/>
                          <a:latin typeface="Times New Roman" panose="02020603050405020304" pitchFamily="18" charset="0"/>
                          <a:cs typeface="Times New Roman" panose="02020603050405020304" pitchFamily="18" charset="0"/>
                        </a:rPr>
                        <a:t>Radish</a:t>
                      </a:r>
                      <a:endParaRPr lang="en-US" sz="20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000" dirty="0" smtClean="0">
                          <a:cs typeface="+mj-cs"/>
                        </a:rPr>
                        <a:t>الفجل</a:t>
                      </a:r>
                      <a:endParaRPr lang="en-US" sz="20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437127">
                <a:tc>
                  <a:txBody>
                    <a:bodyPr/>
                    <a:lstStyle/>
                    <a:p>
                      <a:pPr algn="l" rtl="1"/>
                      <a:r>
                        <a:rPr lang="en-US" sz="2000" i="1" dirty="0" err="1" smtClean="0">
                          <a:effectLst/>
                          <a:latin typeface="Times New Roman" panose="02020603050405020304" pitchFamily="18" charset="0"/>
                          <a:cs typeface="Times New Roman" panose="02020603050405020304" pitchFamily="18" charset="0"/>
                        </a:rPr>
                        <a:t>Lepidium</a:t>
                      </a:r>
                      <a:r>
                        <a:rPr lang="en-US" sz="2000" i="1" dirty="0" smtClean="0">
                          <a:effectLst/>
                          <a:latin typeface="Times New Roman" panose="02020603050405020304" pitchFamily="18" charset="0"/>
                          <a:cs typeface="Times New Roman" panose="02020603050405020304" pitchFamily="18" charset="0"/>
                        </a:rPr>
                        <a:t> </a:t>
                      </a:r>
                      <a:r>
                        <a:rPr lang="en-US" sz="2000" i="1" dirty="0" err="1" smtClean="0">
                          <a:effectLst/>
                          <a:latin typeface="Times New Roman" panose="02020603050405020304" pitchFamily="18" charset="0"/>
                          <a:cs typeface="Times New Roman" panose="02020603050405020304" pitchFamily="18" charset="0"/>
                        </a:rPr>
                        <a:t>sativum</a:t>
                      </a:r>
                      <a:r>
                        <a:rPr lang="en-US" sz="2000" i="1" dirty="0" smtClean="0">
                          <a:effectLst/>
                          <a:latin typeface="Times New Roman" panose="02020603050405020304" pitchFamily="18" charset="0"/>
                          <a:cs typeface="Times New Roman" panose="02020603050405020304" pitchFamily="18" charset="0"/>
                        </a:rPr>
                        <a:t> L. </a:t>
                      </a:r>
                      <a:endParaRPr lang="en-US" sz="2000" b="0" i="1"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en-US" sz="2000" dirty="0" smtClean="0">
                          <a:effectLst/>
                          <a:latin typeface="Times New Roman" panose="02020603050405020304" pitchFamily="18" charset="0"/>
                          <a:cs typeface="Times New Roman" panose="02020603050405020304" pitchFamily="18" charset="0"/>
                        </a:rPr>
                        <a:t>Garden Cress</a:t>
                      </a:r>
                      <a:endParaRPr lang="en-US" sz="20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000" dirty="0" smtClean="0">
                          <a:cs typeface="+mj-cs"/>
                        </a:rPr>
                        <a:t>الرشاد</a:t>
                      </a:r>
                      <a:endParaRPr lang="en-US" sz="20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773378">
                <a:tc>
                  <a:txBody>
                    <a:bodyPr/>
                    <a:lstStyle/>
                    <a:p>
                      <a:pPr algn="l" rtl="1"/>
                      <a:r>
                        <a:rPr lang="en-US" sz="2000" i="1" dirty="0" smtClean="0">
                          <a:effectLst/>
                          <a:latin typeface="Times New Roman" panose="02020603050405020304" pitchFamily="18" charset="0"/>
                          <a:cs typeface="Times New Roman" panose="02020603050405020304" pitchFamily="18" charset="0"/>
                        </a:rPr>
                        <a:t>Brassica </a:t>
                      </a:r>
                      <a:r>
                        <a:rPr lang="en-US" sz="2000" i="1" dirty="0" err="1" smtClean="0">
                          <a:effectLst/>
                          <a:latin typeface="Times New Roman" panose="02020603050405020304" pitchFamily="18" charset="0"/>
                          <a:cs typeface="Times New Roman" panose="02020603050405020304" pitchFamily="18" charset="0"/>
                        </a:rPr>
                        <a:t>oleracea</a:t>
                      </a:r>
                      <a:r>
                        <a:rPr lang="en-US" sz="2000" i="1" dirty="0" smtClean="0">
                          <a:effectLst/>
                          <a:latin typeface="Times New Roman" panose="02020603050405020304" pitchFamily="18" charset="0"/>
                          <a:cs typeface="Times New Roman" panose="02020603050405020304" pitchFamily="18" charset="0"/>
                        </a:rPr>
                        <a:t> var. </a:t>
                      </a:r>
                      <a:r>
                        <a:rPr lang="en-US" sz="2000" i="1" dirty="0" err="1" smtClean="0">
                          <a:effectLst/>
                          <a:latin typeface="Times New Roman" panose="02020603050405020304" pitchFamily="18" charset="0"/>
                          <a:cs typeface="Times New Roman" panose="02020603050405020304" pitchFamily="18" charset="0"/>
                        </a:rPr>
                        <a:t>italica</a:t>
                      </a:r>
                      <a:r>
                        <a:rPr lang="en-US" sz="2000" i="1" dirty="0" smtClean="0">
                          <a:effectLst/>
                          <a:latin typeface="Times New Roman" panose="02020603050405020304" pitchFamily="18" charset="0"/>
                          <a:cs typeface="Times New Roman" panose="02020603050405020304" pitchFamily="18" charset="0"/>
                        </a:rPr>
                        <a:t> </a:t>
                      </a:r>
                      <a:r>
                        <a:rPr lang="en-US" sz="2000" i="1" dirty="0" err="1" smtClean="0">
                          <a:effectLst/>
                          <a:latin typeface="Times New Roman" panose="02020603050405020304" pitchFamily="18" charset="0"/>
                          <a:cs typeface="Times New Roman" panose="02020603050405020304" pitchFamily="18" charset="0"/>
                        </a:rPr>
                        <a:t>P.lenck</a:t>
                      </a:r>
                      <a:endParaRPr lang="en-US" sz="2000" b="0" i="1"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en-US" sz="2000" dirty="0" smtClean="0">
                          <a:effectLst/>
                          <a:latin typeface="Times New Roman" panose="02020603050405020304" pitchFamily="18" charset="0"/>
                          <a:cs typeface="Times New Roman" panose="02020603050405020304" pitchFamily="18" charset="0"/>
                        </a:rPr>
                        <a:t>Broccoli </a:t>
                      </a:r>
                      <a:endParaRPr lang="en-US" sz="20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000" dirty="0" smtClean="0">
                          <a:cs typeface="+mj-cs"/>
                        </a:rPr>
                        <a:t>البروكلي</a:t>
                      </a:r>
                      <a:endParaRPr lang="en-US" sz="20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bl>
          </a:graphicData>
        </a:graphic>
      </p:graphicFrame>
    </p:spTree>
    <p:extLst>
      <p:ext uri="{BB962C8B-B14F-4D97-AF65-F5344CB8AC3E}">
        <p14:creationId xmlns:p14="http://schemas.microsoft.com/office/powerpoint/2010/main" val="1823252628"/>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sz="800" dirty="0" smtClean="0"/>
              <a:t>.</a:t>
            </a:r>
            <a:endParaRPr lang="en-US" sz="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24502264"/>
              </p:ext>
            </p:extLst>
          </p:nvPr>
        </p:nvGraphicFramePr>
        <p:xfrm>
          <a:off x="228600" y="457200"/>
          <a:ext cx="8625840" cy="5850441"/>
        </p:xfrm>
        <a:graphic>
          <a:graphicData uri="http://schemas.openxmlformats.org/drawingml/2006/table">
            <a:tbl>
              <a:tblPr firstRow="1" bandRow="1">
                <a:effectLst>
                  <a:innerShdw blurRad="63500" dist="50800" dir="18900000">
                    <a:prstClr val="black">
                      <a:alpha val="50000"/>
                    </a:prstClr>
                  </a:innerShdw>
                </a:effectLst>
                <a:tableStyleId>{5C22544A-7EE6-4342-B048-85BDC9FD1C3A}</a:tableStyleId>
              </a:tblPr>
              <a:tblGrid>
                <a:gridCol w="2870200"/>
                <a:gridCol w="330200"/>
                <a:gridCol w="2555240"/>
                <a:gridCol w="2870200"/>
              </a:tblGrid>
              <a:tr h="169359">
                <a:tc>
                  <a:txBody>
                    <a:bodyPr/>
                    <a:lstStyle/>
                    <a:p>
                      <a:pPr algn="ctr"/>
                      <a:r>
                        <a:rPr lang="ar-IQ" sz="2400" dirty="0" smtClean="0">
                          <a:cs typeface="+mj-cs"/>
                        </a:rPr>
                        <a:t>الاسم العلمي</a:t>
                      </a:r>
                      <a:endParaRPr lang="en-US" sz="2400" dirty="0">
                        <a:cs typeface="+mj-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00A283"/>
                    </a:solidFill>
                  </a:tcPr>
                </a:tc>
                <a:tc gridSpan="2">
                  <a:txBody>
                    <a:bodyPr/>
                    <a:lstStyle/>
                    <a:p>
                      <a:pPr algn="ctr"/>
                      <a:r>
                        <a:rPr lang="ar-IQ" sz="2400" dirty="0" smtClean="0">
                          <a:cs typeface="+mj-cs"/>
                        </a:rPr>
                        <a:t>الاسم بالانكليزي</a:t>
                      </a:r>
                      <a:endParaRPr lang="en-US" sz="2400" dirty="0">
                        <a:cs typeface="+mj-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00A283"/>
                    </a:solidFill>
                  </a:tcPr>
                </a:tc>
                <a:tc hMerge="1">
                  <a:txBody>
                    <a:bodyPr/>
                    <a:lstStyle/>
                    <a:p>
                      <a:endParaRPr lang="en-US"/>
                    </a:p>
                  </a:txBody>
                  <a:tcPr/>
                </a:tc>
                <a:tc>
                  <a:txBody>
                    <a:bodyPr/>
                    <a:lstStyle/>
                    <a:p>
                      <a:pPr algn="ctr"/>
                      <a:r>
                        <a:rPr lang="ar-IQ" sz="2400" dirty="0" smtClean="0">
                          <a:cs typeface="+mj-cs"/>
                        </a:rPr>
                        <a:t>الاسم</a:t>
                      </a:r>
                      <a:r>
                        <a:rPr lang="ar-IQ" sz="2400" baseline="0" dirty="0" smtClean="0">
                          <a:cs typeface="+mj-cs"/>
                        </a:rPr>
                        <a:t> بالعربي</a:t>
                      </a:r>
                      <a:endParaRPr lang="en-US" sz="2400" dirty="0">
                        <a:cs typeface="+mj-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00A283"/>
                    </a:solidFill>
                  </a:tcPr>
                </a:tc>
              </a:tr>
              <a:tr h="496770">
                <a:tc gridSpan="4">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2400" b="1" i="0" u="none" strike="noStrike" kern="1200" cap="none" spc="0" normalizeH="0" baseline="0" noProof="0" dirty="0" smtClean="0">
                          <a:ln>
                            <a:noFill/>
                          </a:ln>
                          <a:solidFill>
                            <a:srgbClr val="C00000"/>
                          </a:solidFill>
                          <a:effectLst/>
                          <a:uLnTx/>
                          <a:uFillTx/>
                          <a:latin typeface="+mn-lt"/>
                          <a:ea typeface="+mn-ea"/>
                          <a:cs typeface="Times New Roman"/>
                        </a:rPr>
                        <a:t>نباتات ذات الفلقتين</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tcPr>
                </a:tc>
                <a:tc hMerge="1">
                  <a:txBody>
                    <a:bodyPr/>
                    <a:lstStyle/>
                    <a:p>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tcPr>
                </a:tc>
                <a:tc hMerge="1">
                  <a:txBody>
                    <a:bodyPr/>
                    <a:lstStyle/>
                    <a:p>
                      <a:endParaRPr lang="en-US"/>
                    </a:p>
                  </a:txBody>
                  <a:tcPr/>
                </a:tc>
                <a:tc hMerge="1">
                  <a:txBody>
                    <a:bodyPr/>
                    <a:lstStyle/>
                    <a:p>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894185">
                <a:tc gridSpan="2">
                  <a:txBody>
                    <a:bodyPr/>
                    <a:lstStyle/>
                    <a:p>
                      <a:pPr algn="l" rtl="1"/>
                      <a:r>
                        <a:rPr lang="en-US" sz="2400" b="0" dirty="0" err="1" smtClean="0">
                          <a:latin typeface="Times New Roman" panose="02020603050405020304" pitchFamily="18" charset="0"/>
                          <a:cs typeface="Times New Roman" panose="02020603050405020304" pitchFamily="18" charset="0"/>
                        </a:rPr>
                        <a:t>Leguminosae</a:t>
                      </a:r>
                      <a:r>
                        <a:rPr lang="en-US" sz="2400" b="0" dirty="0" smtClean="0">
                          <a:latin typeface="Times New Roman" panose="02020603050405020304" pitchFamily="18" charset="0"/>
                          <a:cs typeface="Times New Roman" panose="02020603050405020304" pitchFamily="18" charset="0"/>
                        </a:rPr>
                        <a:t>          or </a:t>
                      </a:r>
                      <a:r>
                        <a:rPr lang="en-US" sz="2400" b="0" dirty="0" err="1" smtClean="0">
                          <a:latin typeface="Times New Roman" panose="02020603050405020304" pitchFamily="18" charset="0"/>
                          <a:cs typeface="Times New Roman" panose="02020603050405020304" pitchFamily="18" charset="0"/>
                        </a:rPr>
                        <a:t>Fabaceae</a:t>
                      </a:r>
                      <a:endParaRPr lang="en-US" sz="24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hMerge="1">
                  <a:txBody>
                    <a:bodyPr/>
                    <a:lstStyle/>
                    <a:p>
                      <a:pPr algn="l" rtl="1"/>
                      <a:endParaRPr lang="en-US" sz="24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l" rtl="1"/>
                      <a:r>
                        <a:rPr lang="en-US" sz="2400" b="0" dirty="0" smtClean="0">
                          <a:latin typeface="Times New Roman" panose="02020603050405020304" pitchFamily="18" charset="0"/>
                          <a:cs typeface="Times New Roman" panose="02020603050405020304" pitchFamily="18" charset="0"/>
                        </a:rPr>
                        <a:t> Bean family </a:t>
                      </a:r>
                      <a:endParaRPr lang="en-US" sz="24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marL="457200" indent="-457200" algn="just" rtl="1">
                        <a:buClr>
                          <a:srgbClr val="FF3399"/>
                        </a:buClr>
                        <a:buFont typeface="+mj-lt"/>
                        <a:buAutoNum type="arabicPeriod" startAt="2"/>
                      </a:pPr>
                      <a:r>
                        <a:rPr lang="ar-IQ" sz="2400" b="0" dirty="0" smtClean="0">
                          <a:effectLst/>
                          <a:ea typeface="Times New Roman"/>
                          <a:cs typeface="+mj-cs"/>
                        </a:rPr>
                        <a:t>العائلة البقولية</a:t>
                      </a:r>
                      <a:endParaRPr lang="en-US" sz="24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496770">
                <a:tc gridSpan="2">
                  <a:txBody>
                    <a:bodyPr/>
                    <a:lstStyle/>
                    <a:p>
                      <a:pPr algn="l" rtl="1"/>
                      <a:r>
                        <a:rPr lang="en-US" sz="2400" b="0" i="1" dirty="0" err="1" smtClean="0">
                          <a:latin typeface="Times New Roman" panose="02020603050405020304" pitchFamily="18" charset="0"/>
                          <a:cs typeface="Times New Roman" panose="02020603050405020304" pitchFamily="18" charset="0"/>
                        </a:rPr>
                        <a:t>Pisum</a:t>
                      </a:r>
                      <a:r>
                        <a:rPr lang="en-US" sz="2400" b="0" i="1" dirty="0" smtClean="0">
                          <a:latin typeface="Times New Roman" panose="02020603050405020304" pitchFamily="18" charset="0"/>
                          <a:cs typeface="Times New Roman" panose="02020603050405020304" pitchFamily="18" charset="0"/>
                        </a:rPr>
                        <a:t> </a:t>
                      </a:r>
                      <a:r>
                        <a:rPr lang="en-US" sz="2400" b="0" i="1" dirty="0" err="1" smtClean="0">
                          <a:latin typeface="Times New Roman" panose="02020603050405020304" pitchFamily="18" charset="0"/>
                          <a:cs typeface="Times New Roman" panose="02020603050405020304" pitchFamily="18" charset="0"/>
                        </a:rPr>
                        <a:t>sativum</a:t>
                      </a:r>
                      <a:r>
                        <a:rPr lang="en-US" sz="2400" b="0" i="1" dirty="0" smtClean="0">
                          <a:latin typeface="Times New Roman" panose="02020603050405020304" pitchFamily="18" charset="0"/>
                          <a:cs typeface="Times New Roman" panose="02020603050405020304" pitchFamily="18" charset="0"/>
                        </a:rPr>
                        <a:t> L.</a:t>
                      </a:r>
                      <a:endParaRPr lang="en-US" sz="2400" b="0" i="1"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hMerge="1">
                  <a:txBody>
                    <a:bodyPr/>
                    <a:lstStyle/>
                    <a:p>
                      <a:pPr algn="l" rtl="1"/>
                      <a:endParaRPr lang="en-US" sz="24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en-US" sz="2400" b="0" dirty="0" smtClean="0">
                          <a:latin typeface="Times New Roman" panose="02020603050405020304" pitchFamily="18" charset="0"/>
                          <a:cs typeface="Times New Roman" panose="02020603050405020304" pitchFamily="18" charset="0"/>
                        </a:rPr>
                        <a:t>Pea</a:t>
                      </a:r>
                      <a:endParaRPr lang="en-US" sz="24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400" b="0" dirty="0" smtClean="0">
                          <a:cs typeface="+mj-cs"/>
                        </a:rPr>
                        <a:t>البزاليا</a:t>
                      </a:r>
                      <a:endParaRPr lang="en-US" sz="24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496770">
                <a:tc gridSpan="2">
                  <a:txBody>
                    <a:bodyPr/>
                    <a:lstStyle/>
                    <a:p>
                      <a:pPr algn="l" rtl="1"/>
                      <a:r>
                        <a:rPr lang="en-US" sz="2400" b="0" i="1" kern="1200" dirty="0" err="1" smtClean="0">
                          <a:solidFill>
                            <a:schemeClr val="dk1"/>
                          </a:solidFill>
                          <a:effectLst/>
                          <a:latin typeface="Times New Roman" panose="02020603050405020304" pitchFamily="18" charset="0"/>
                          <a:ea typeface="+mn-ea"/>
                          <a:cs typeface="Times New Roman" panose="02020603050405020304" pitchFamily="18" charset="0"/>
                        </a:rPr>
                        <a:t>Vicia</a:t>
                      </a:r>
                      <a:r>
                        <a:rPr lang="en-US" sz="2400" b="0" i="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b="0" i="1" kern="1200" dirty="0" err="1" smtClean="0">
                          <a:solidFill>
                            <a:schemeClr val="dk1"/>
                          </a:solidFill>
                          <a:effectLst/>
                          <a:latin typeface="Times New Roman" panose="02020603050405020304" pitchFamily="18" charset="0"/>
                          <a:ea typeface="+mn-ea"/>
                          <a:cs typeface="Times New Roman" panose="02020603050405020304" pitchFamily="18" charset="0"/>
                        </a:rPr>
                        <a:t>faba</a:t>
                      </a:r>
                      <a:r>
                        <a:rPr lang="en-US" sz="2400" b="0" i="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b="0" kern="1200" dirty="0" smtClean="0">
                          <a:solidFill>
                            <a:schemeClr val="dk1"/>
                          </a:solidFill>
                          <a:effectLst/>
                          <a:latin typeface="Times New Roman" panose="02020603050405020304" pitchFamily="18" charset="0"/>
                          <a:ea typeface="+mn-ea"/>
                          <a:cs typeface="Times New Roman" panose="02020603050405020304" pitchFamily="18" charset="0"/>
                        </a:rPr>
                        <a:t>L.</a:t>
                      </a:r>
                      <a:endParaRPr lang="en-US" sz="24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hMerge="1">
                  <a:txBody>
                    <a:bodyPr/>
                    <a:lstStyle/>
                    <a:p>
                      <a:pPr algn="l" rtl="1"/>
                      <a:endParaRPr lang="en-US" sz="24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en-US" sz="2400" b="0" dirty="0" smtClean="0">
                          <a:latin typeface="Times New Roman" panose="02020603050405020304" pitchFamily="18" charset="0"/>
                          <a:cs typeface="Times New Roman" panose="02020603050405020304" pitchFamily="18" charset="0"/>
                        </a:rPr>
                        <a:t>Broad bean</a:t>
                      </a:r>
                      <a:endParaRPr lang="en-US" sz="24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400" b="0" dirty="0" smtClean="0">
                          <a:cs typeface="+mj-cs"/>
                        </a:rPr>
                        <a:t>الباقلاء</a:t>
                      </a:r>
                      <a:endParaRPr lang="en-US" sz="24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496770">
                <a:tc gridSpan="2">
                  <a:txBody>
                    <a:bodyPr/>
                    <a:lstStyle/>
                    <a:p>
                      <a:pPr algn="l" rtl="1"/>
                      <a:r>
                        <a:rPr lang="en-US" sz="2400" b="0" i="1" kern="1200" dirty="0" err="1" smtClean="0">
                          <a:solidFill>
                            <a:schemeClr val="dk1"/>
                          </a:solidFill>
                          <a:effectLst/>
                          <a:latin typeface="Times New Roman" panose="02020603050405020304" pitchFamily="18" charset="0"/>
                          <a:ea typeface="+mn-ea"/>
                          <a:cs typeface="Times New Roman" panose="02020603050405020304" pitchFamily="18" charset="0"/>
                        </a:rPr>
                        <a:t>Phaseolus</a:t>
                      </a:r>
                      <a:r>
                        <a:rPr lang="en-US" sz="2400" b="0" i="1" kern="1200" dirty="0" smtClean="0">
                          <a:solidFill>
                            <a:schemeClr val="dk1"/>
                          </a:solidFill>
                          <a:effectLst/>
                          <a:latin typeface="Times New Roman" panose="02020603050405020304" pitchFamily="18" charset="0"/>
                          <a:ea typeface="+mn-ea"/>
                          <a:cs typeface="Times New Roman" panose="02020603050405020304" pitchFamily="18" charset="0"/>
                        </a:rPr>
                        <a:t> vulgaris</a:t>
                      </a:r>
                      <a:r>
                        <a:rPr lang="en-US" sz="2400" b="0" kern="1200" dirty="0" smtClean="0">
                          <a:solidFill>
                            <a:schemeClr val="dk1"/>
                          </a:solidFill>
                          <a:effectLst/>
                          <a:latin typeface="Times New Roman" panose="02020603050405020304" pitchFamily="18" charset="0"/>
                          <a:ea typeface="+mn-ea"/>
                          <a:cs typeface="Times New Roman" panose="02020603050405020304" pitchFamily="18" charset="0"/>
                        </a:rPr>
                        <a:t> </a:t>
                      </a:r>
                      <a:endParaRPr lang="en-US" sz="24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hMerge="1">
                  <a:txBody>
                    <a:bodyPr/>
                    <a:lstStyle/>
                    <a:p>
                      <a:pPr algn="l" rtl="1"/>
                      <a:endParaRPr lang="en-US" sz="24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en-US" sz="2400" b="0" dirty="0" smtClean="0">
                          <a:latin typeface="Times New Roman" panose="02020603050405020304" pitchFamily="18" charset="0"/>
                          <a:cs typeface="Times New Roman" panose="02020603050405020304" pitchFamily="18" charset="0"/>
                        </a:rPr>
                        <a:t>Common bean </a:t>
                      </a:r>
                      <a:endParaRPr lang="en-US" sz="24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400" b="0" dirty="0" smtClean="0">
                          <a:cs typeface="+mj-cs"/>
                        </a:rPr>
                        <a:t>الفاصوليا</a:t>
                      </a:r>
                      <a:endParaRPr lang="en-US" sz="24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1689016">
                <a:tc gridSpan="2">
                  <a:txBody>
                    <a:bodyPr/>
                    <a:lstStyle/>
                    <a:p>
                      <a:pPr algn="l" rtl="1"/>
                      <a:r>
                        <a:rPr lang="en-US" sz="2400" b="0" i="1" kern="1200" dirty="0" err="1" smtClean="0">
                          <a:solidFill>
                            <a:schemeClr val="dk1"/>
                          </a:solidFill>
                          <a:effectLst/>
                          <a:latin typeface="Times New Roman" panose="02020603050405020304" pitchFamily="18" charset="0"/>
                          <a:ea typeface="+mn-ea"/>
                          <a:cs typeface="Times New Roman" panose="02020603050405020304" pitchFamily="18" charset="0"/>
                        </a:rPr>
                        <a:t>Vigna</a:t>
                      </a:r>
                      <a:r>
                        <a:rPr lang="en-US" sz="2400" b="0" i="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b="0" i="1" kern="1200" dirty="0" err="1" smtClean="0">
                          <a:solidFill>
                            <a:schemeClr val="dk1"/>
                          </a:solidFill>
                          <a:effectLst/>
                          <a:latin typeface="Times New Roman" panose="02020603050405020304" pitchFamily="18" charset="0"/>
                          <a:ea typeface="+mn-ea"/>
                          <a:cs typeface="Times New Roman" panose="02020603050405020304" pitchFamily="18" charset="0"/>
                        </a:rPr>
                        <a:t>unguiculata</a:t>
                      </a:r>
                      <a:r>
                        <a:rPr lang="en-US" sz="2400" b="0" kern="1200" dirty="0" smtClean="0">
                          <a:solidFill>
                            <a:schemeClr val="dk1"/>
                          </a:solidFill>
                          <a:effectLst/>
                          <a:latin typeface="Times New Roman" panose="02020603050405020304" pitchFamily="18" charset="0"/>
                          <a:ea typeface="+mn-ea"/>
                          <a:cs typeface="Times New Roman" panose="02020603050405020304" pitchFamily="18" charset="0"/>
                        </a:rPr>
                        <a:t>(L.) </a:t>
                      </a:r>
                      <a:r>
                        <a:rPr lang="en-US" sz="2400" b="0" kern="1200" dirty="0" err="1" smtClean="0">
                          <a:solidFill>
                            <a:schemeClr val="dk1"/>
                          </a:solidFill>
                          <a:effectLst/>
                          <a:latin typeface="Times New Roman" panose="02020603050405020304" pitchFamily="18" charset="0"/>
                          <a:ea typeface="+mn-ea"/>
                          <a:cs typeface="Times New Roman" panose="02020603050405020304" pitchFamily="18" charset="0"/>
                        </a:rPr>
                        <a:t>Walp</a:t>
                      </a:r>
                      <a:r>
                        <a:rPr lang="en-US" sz="2400" b="0" kern="1200" dirty="0" smtClean="0">
                          <a:solidFill>
                            <a:schemeClr val="dk1"/>
                          </a:solidFill>
                          <a:effectLst/>
                          <a:latin typeface="Times New Roman" panose="02020603050405020304" pitchFamily="18" charset="0"/>
                          <a:ea typeface="+mn-ea"/>
                          <a:cs typeface="Times New Roman" panose="02020603050405020304" pitchFamily="18" charset="0"/>
                        </a:rPr>
                        <a:t>. Subsp. </a:t>
                      </a:r>
                      <a:r>
                        <a:rPr lang="en-US" sz="2400" b="0" i="1" kern="1200" dirty="0" err="1" smtClean="0">
                          <a:solidFill>
                            <a:schemeClr val="dk1"/>
                          </a:solidFill>
                          <a:effectLst/>
                          <a:latin typeface="Times New Roman" panose="02020603050405020304" pitchFamily="18" charset="0"/>
                          <a:ea typeface="+mn-ea"/>
                          <a:cs typeface="Times New Roman" panose="02020603050405020304" pitchFamily="18" charset="0"/>
                        </a:rPr>
                        <a:t>Unguiculata</a:t>
                      </a:r>
                      <a:endParaRPr lang="en-US" sz="24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hMerge="1">
                  <a:txBody>
                    <a:bodyPr/>
                    <a:lstStyle/>
                    <a:p>
                      <a:pPr algn="l" rtl="1"/>
                      <a:endParaRPr lang="en-US" sz="24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en-US" sz="2400" b="0" dirty="0" smtClean="0">
                          <a:latin typeface="Times New Roman" panose="02020603050405020304" pitchFamily="18" charset="0"/>
                          <a:cs typeface="Times New Roman" panose="02020603050405020304" pitchFamily="18" charset="0"/>
                        </a:rPr>
                        <a:t>Cowpea</a:t>
                      </a:r>
                      <a:endParaRPr lang="en-US" sz="24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400" b="0" dirty="0" smtClean="0">
                          <a:cs typeface="+mj-cs"/>
                        </a:rPr>
                        <a:t>اللوبيا</a:t>
                      </a:r>
                      <a:endParaRPr lang="en-US" sz="24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665584">
                <a:tc gridSpan="2">
                  <a:txBody>
                    <a:bodyPr/>
                    <a:lstStyle/>
                    <a:p>
                      <a:pPr algn="l" rtl="1"/>
                      <a:r>
                        <a:rPr lang="en-US" sz="2400" b="0" i="1" kern="1200" dirty="0" err="1" smtClean="0">
                          <a:solidFill>
                            <a:schemeClr val="dk1"/>
                          </a:solidFill>
                          <a:effectLst/>
                          <a:latin typeface="Times New Roman" panose="02020603050405020304" pitchFamily="18" charset="0"/>
                          <a:ea typeface="+mn-ea"/>
                          <a:cs typeface="Times New Roman" panose="02020603050405020304" pitchFamily="18" charset="0"/>
                        </a:rPr>
                        <a:t>Phaseolus</a:t>
                      </a:r>
                      <a:r>
                        <a:rPr lang="en-US" sz="2400" b="0" i="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b="0" i="1" kern="1200" dirty="0" err="1" smtClean="0">
                          <a:solidFill>
                            <a:schemeClr val="dk1"/>
                          </a:solidFill>
                          <a:effectLst/>
                          <a:latin typeface="Times New Roman" panose="02020603050405020304" pitchFamily="18" charset="0"/>
                          <a:ea typeface="+mn-ea"/>
                          <a:cs typeface="Times New Roman" panose="02020603050405020304" pitchFamily="18" charset="0"/>
                        </a:rPr>
                        <a:t>lunatus</a:t>
                      </a:r>
                      <a:r>
                        <a:rPr lang="en-US" sz="2400" b="0" kern="1200" dirty="0" smtClean="0">
                          <a:solidFill>
                            <a:schemeClr val="dk1"/>
                          </a:solidFill>
                          <a:effectLst/>
                          <a:latin typeface="Times New Roman" panose="02020603050405020304" pitchFamily="18" charset="0"/>
                          <a:ea typeface="+mn-ea"/>
                          <a:cs typeface="Times New Roman" panose="02020603050405020304" pitchFamily="18" charset="0"/>
                        </a:rPr>
                        <a:t> L. </a:t>
                      </a:r>
                      <a:endParaRPr lang="en-US" sz="24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hMerge="1">
                  <a:txBody>
                    <a:bodyPr/>
                    <a:lstStyle/>
                    <a:p>
                      <a:pPr algn="l" rtl="1"/>
                      <a:endParaRPr lang="en-US" sz="24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en-US" sz="2400" b="0" dirty="0" smtClean="0">
                          <a:latin typeface="Times New Roman" panose="02020603050405020304" pitchFamily="18" charset="0"/>
                          <a:cs typeface="Times New Roman" panose="02020603050405020304" pitchFamily="18" charset="0"/>
                        </a:rPr>
                        <a:t>Lima beans</a:t>
                      </a:r>
                    </a:p>
                    <a:p>
                      <a:pPr algn="ctr" rtl="1"/>
                      <a:r>
                        <a:rPr lang="en-US" sz="2400" b="0" dirty="0" smtClean="0">
                          <a:latin typeface="Times New Roman" panose="02020603050405020304" pitchFamily="18" charset="0"/>
                          <a:cs typeface="Times New Roman" panose="02020603050405020304" pitchFamily="18" charset="0"/>
                        </a:rPr>
                        <a:t> </a:t>
                      </a:r>
                      <a:endParaRPr lang="en-US" sz="24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400" b="0" dirty="0" smtClean="0">
                          <a:cs typeface="+mj-cs"/>
                        </a:rPr>
                        <a:t>فاصوليا الليما</a:t>
                      </a:r>
                      <a:endParaRPr lang="en-US" sz="24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bl>
          </a:graphicData>
        </a:graphic>
      </p:graphicFrame>
    </p:spTree>
    <p:extLst>
      <p:ext uri="{BB962C8B-B14F-4D97-AF65-F5344CB8AC3E}">
        <p14:creationId xmlns:p14="http://schemas.microsoft.com/office/powerpoint/2010/main" val="194625523"/>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1336043"/>
              </p:ext>
            </p:extLst>
          </p:nvPr>
        </p:nvGraphicFramePr>
        <p:xfrm>
          <a:off x="228600" y="609600"/>
          <a:ext cx="8686800" cy="5451234"/>
        </p:xfrm>
        <a:graphic>
          <a:graphicData uri="http://schemas.openxmlformats.org/drawingml/2006/table">
            <a:tbl>
              <a:tblPr firstRow="1" bandRow="1">
                <a:effectLst>
                  <a:innerShdw blurRad="63500" dist="50800" dir="18900000">
                    <a:prstClr val="black">
                      <a:alpha val="50000"/>
                    </a:prstClr>
                  </a:innerShdw>
                </a:effectLst>
                <a:tableStyleId>{5C22544A-7EE6-4342-B048-85BDC9FD1C3A}</a:tableStyleId>
              </a:tblPr>
              <a:tblGrid>
                <a:gridCol w="2895600"/>
                <a:gridCol w="2895600"/>
                <a:gridCol w="2895600"/>
              </a:tblGrid>
              <a:tr h="416169">
                <a:tc>
                  <a:txBody>
                    <a:bodyPr/>
                    <a:lstStyle/>
                    <a:p>
                      <a:pPr algn="ctr"/>
                      <a:r>
                        <a:rPr lang="ar-IQ" sz="2400" dirty="0" smtClean="0">
                          <a:cs typeface="+mj-cs"/>
                        </a:rPr>
                        <a:t>الاسم العلمي</a:t>
                      </a:r>
                      <a:endParaRPr lang="en-US" sz="2400" dirty="0">
                        <a:cs typeface="+mj-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00A283"/>
                    </a:solidFill>
                  </a:tcPr>
                </a:tc>
                <a:tc>
                  <a:txBody>
                    <a:bodyPr/>
                    <a:lstStyle/>
                    <a:p>
                      <a:pPr algn="ctr"/>
                      <a:r>
                        <a:rPr lang="ar-IQ" sz="2400" dirty="0" smtClean="0">
                          <a:cs typeface="+mj-cs"/>
                        </a:rPr>
                        <a:t>الاسم بالانكليزي</a:t>
                      </a:r>
                      <a:endParaRPr lang="en-US" sz="2400" dirty="0">
                        <a:cs typeface="+mj-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00A283"/>
                    </a:solidFill>
                  </a:tcPr>
                </a:tc>
                <a:tc>
                  <a:txBody>
                    <a:bodyPr/>
                    <a:lstStyle/>
                    <a:p>
                      <a:pPr algn="ctr"/>
                      <a:r>
                        <a:rPr lang="ar-IQ" sz="2400" dirty="0" smtClean="0">
                          <a:cs typeface="+mj-cs"/>
                        </a:rPr>
                        <a:t>الاسم بالعربي</a:t>
                      </a:r>
                      <a:endParaRPr lang="en-US" sz="2400" dirty="0">
                        <a:cs typeface="+mj-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00A283"/>
                    </a:solidFill>
                  </a:tcPr>
                </a:tc>
              </a:tr>
              <a:tr h="520212">
                <a:tc gridSpan="3">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2400" b="1" i="0" u="none" strike="noStrike" kern="1200" cap="none" spc="0" normalizeH="0" baseline="0" noProof="0" dirty="0" smtClean="0">
                          <a:ln>
                            <a:noFill/>
                          </a:ln>
                          <a:solidFill>
                            <a:srgbClr val="C00000"/>
                          </a:solidFill>
                          <a:effectLst/>
                          <a:uLnTx/>
                          <a:uFillTx/>
                          <a:latin typeface="+mn-lt"/>
                          <a:ea typeface="+mn-ea"/>
                          <a:cs typeface="Times New Roman"/>
                        </a:rPr>
                        <a:t>نباتات ذات الفلقتين</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tcPr>
                </a:tc>
                <a:tc hMerge="1">
                  <a:txBody>
                    <a:bodyPr/>
                    <a:lstStyle/>
                    <a:p>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tcPr>
                </a:tc>
                <a:tc hMerge="1">
                  <a:txBody>
                    <a:bodyPr/>
                    <a:lstStyle/>
                    <a:p>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520212">
                <a:tc>
                  <a:txBody>
                    <a:bodyPr/>
                    <a:lstStyle/>
                    <a:p>
                      <a:r>
                        <a:rPr lang="en-US" sz="2400" b="0" dirty="0" err="1" smtClean="0">
                          <a:effectLst/>
                          <a:latin typeface="Times New Roman"/>
                          <a:ea typeface="Times New Roman"/>
                        </a:rPr>
                        <a:t>Chenopodiacea</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l"/>
                      <a:r>
                        <a:rPr lang="en-US" sz="2400" dirty="0" smtClean="0">
                          <a:latin typeface="Times New Roman" panose="02020603050405020304" pitchFamily="18" charset="0"/>
                          <a:cs typeface="Times New Roman" panose="02020603050405020304" pitchFamily="18" charset="0"/>
                        </a:rPr>
                        <a:t>Beet family</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marL="457200" indent="-457200" algn="just" rtl="1">
                        <a:buClr>
                          <a:srgbClr val="FF3399"/>
                        </a:buClr>
                        <a:buFont typeface="+mj-lt"/>
                        <a:buAutoNum type="arabicPeriod" startAt="3"/>
                      </a:pPr>
                      <a:r>
                        <a:rPr lang="ar-IQ" sz="2400" b="0" dirty="0" smtClean="0">
                          <a:cs typeface="+mj-cs"/>
                        </a:rPr>
                        <a:t>العائلة الرمرامية</a:t>
                      </a:r>
                      <a:endParaRPr lang="en-US" sz="24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936381">
                <a:tc>
                  <a:txBody>
                    <a:bodyPr/>
                    <a:lstStyle/>
                    <a:p>
                      <a:r>
                        <a:rPr lang="en-US" sz="2400" b="0" i="1" dirty="0" smtClean="0">
                          <a:effectLst/>
                          <a:latin typeface="Times New Roman"/>
                          <a:ea typeface="Times New Roman"/>
                        </a:rPr>
                        <a:t>Beta vulgaris </a:t>
                      </a:r>
                      <a:r>
                        <a:rPr lang="en-US" sz="2400" b="0" dirty="0" smtClean="0">
                          <a:effectLst/>
                          <a:latin typeface="Times New Roman"/>
                          <a:ea typeface="Times New Roman"/>
                        </a:rPr>
                        <a:t>L. var. </a:t>
                      </a:r>
                      <a:r>
                        <a:rPr lang="en-US" sz="2400" b="0" i="1" dirty="0" err="1" smtClean="0">
                          <a:effectLst/>
                          <a:latin typeface="Times New Roman"/>
                          <a:ea typeface="Times New Roman"/>
                        </a:rPr>
                        <a:t>Cicla</a:t>
                      </a:r>
                      <a:r>
                        <a:rPr lang="en-US" sz="2400" b="0" dirty="0" smtClean="0">
                          <a:effectLst/>
                          <a:latin typeface="Times New Roman"/>
                          <a:ea typeface="Times New Roman"/>
                        </a:rPr>
                        <a:t> </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400" dirty="0" smtClean="0">
                          <a:latin typeface="Times New Roman" panose="02020603050405020304" pitchFamily="18" charset="0"/>
                          <a:cs typeface="Times New Roman" panose="02020603050405020304" pitchFamily="18" charset="0"/>
                        </a:rPr>
                        <a:t>Chard</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400" b="0" dirty="0" smtClean="0">
                          <a:cs typeface="+mj-cs"/>
                        </a:rPr>
                        <a:t>السلق</a:t>
                      </a:r>
                      <a:endParaRPr lang="en-US" sz="24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520212">
                <a:tc>
                  <a:txBody>
                    <a:bodyPr/>
                    <a:lstStyle/>
                    <a:p>
                      <a:r>
                        <a:rPr lang="en-US" sz="2400" b="0" i="1" dirty="0" err="1" smtClean="0">
                          <a:effectLst/>
                          <a:latin typeface="Times New Roman"/>
                          <a:ea typeface="Times New Roman"/>
                        </a:rPr>
                        <a:t>Atriplex</a:t>
                      </a:r>
                      <a:r>
                        <a:rPr lang="en-US" sz="2400" b="0" i="1" dirty="0" smtClean="0">
                          <a:effectLst/>
                          <a:latin typeface="Times New Roman"/>
                          <a:ea typeface="Times New Roman"/>
                        </a:rPr>
                        <a:t> </a:t>
                      </a:r>
                      <a:r>
                        <a:rPr lang="en-US" sz="2400" b="0" i="1" dirty="0" err="1" smtClean="0">
                          <a:effectLst/>
                          <a:latin typeface="Times New Roman"/>
                          <a:ea typeface="Times New Roman"/>
                        </a:rPr>
                        <a:t>hortensis</a:t>
                      </a:r>
                      <a:r>
                        <a:rPr lang="en-US" sz="2400" b="0" dirty="0" smtClean="0">
                          <a:effectLst/>
                          <a:latin typeface="Times New Roman"/>
                          <a:ea typeface="Times New Roman"/>
                        </a:rPr>
                        <a:t> L. </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400" dirty="0" smtClean="0">
                          <a:latin typeface="Times New Roman" panose="02020603050405020304" pitchFamily="18" charset="0"/>
                          <a:cs typeface="Times New Roman" panose="02020603050405020304" pitchFamily="18" charset="0"/>
                        </a:rPr>
                        <a:t>Spinach</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400" b="0" dirty="0" smtClean="0">
                          <a:cs typeface="+mj-cs"/>
                        </a:rPr>
                        <a:t>السبانخ</a:t>
                      </a:r>
                      <a:endParaRPr lang="en-US" sz="24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520212">
                <a:tc>
                  <a:txBody>
                    <a:bodyPr/>
                    <a:lstStyle/>
                    <a:p>
                      <a:r>
                        <a:rPr lang="en-US" sz="2400" b="0" i="1" dirty="0" smtClean="0">
                          <a:effectLst/>
                          <a:latin typeface="Times New Roman"/>
                          <a:ea typeface="Times New Roman"/>
                        </a:rPr>
                        <a:t>Beta vulgaris</a:t>
                      </a:r>
                      <a:r>
                        <a:rPr lang="en-US" sz="2400" b="0" dirty="0" smtClean="0">
                          <a:effectLst/>
                          <a:latin typeface="Times New Roman"/>
                          <a:ea typeface="Times New Roman"/>
                        </a:rPr>
                        <a:t> L.</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400" dirty="0" smtClean="0">
                          <a:latin typeface="Times New Roman" panose="02020603050405020304" pitchFamily="18" charset="0"/>
                          <a:cs typeface="Times New Roman" panose="02020603050405020304" pitchFamily="18" charset="0"/>
                        </a:rPr>
                        <a:t>Beet </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400" b="0" dirty="0" smtClean="0">
                          <a:cs typeface="+mj-cs"/>
                        </a:rPr>
                        <a:t>الشوندر</a:t>
                      </a:r>
                      <a:endParaRPr lang="en-US" sz="24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936381">
                <a:tc>
                  <a:txBody>
                    <a:bodyPr/>
                    <a:lstStyle/>
                    <a:p>
                      <a:r>
                        <a:rPr lang="en-US" sz="2400" b="0" dirty="0" err="1" smtClean="0">
                          <a:effectLst/>
                          <a:latin typeface="Times New Roman"/>
                          <a:ea typeface="Times New Roman"/>
                        </a:rPr>
                        <a:t>Compositae</a:t>
                      </a:r>
                      <a:r>
                        <a:rPr lang="en-US" sz="2400" b="0" dirty="0" smtClean="0">
                          <a:effectLst/>
                          <a:latin typeface="Times New Roman"/>
                          <a:ea typeface="Times New Roman"/>
                        </a:rPr>
                        <a:t> or </a:t>
                      </a:r>
                      <a:r>
                        <a:rPr lang="en-US" sz="2400" b="0" dirty="0" err="1" smtClean="0">
                          <a:effectLst/>
                          <a:latin typeface="Times New Roman"/>
                          <a:ea typeface="Times New Roman"/>
                        </a:rPr>
                        <a:t>Asteraceae</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400" dirty="0" smtClean="0">
                          <a:latin typeface="Times New Roman" panose="02020603050405020304" pitchFamily="18" charset="0"/>
                          <a:cs typeface="Times New Roman" panose="02020603050405020304" pitchFamily="18" charset="0"/>
                        </a:rPr>
                        <a:t>Sunflower family</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marL="457200" indent="-457200" algn="just" rtl="1">
                        <a:buClr>
                          <a:srgbClr val="FF3399"/>
                        </a:buClr>
                        <a:buFont typeface="+mj-lt"/>
                        <a:buAutoNum type="arabicPeriod" startAt="4"/>
                      </a:pPr>
                      <a:r>
                        <a:rPr lang="ar-IQ" sz="2400" b="0" dirty="0" smtClean="0">
                          <a:cs typeface="+mj-cs"/>
                        </a:rPr>
                        <a:t>العائلة المركبة</a:t>
                      </a:r>
                      <a:endParaRPr lang="en-US" sz="24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520212">
                <a:tc>
                  <a:txBody>
                    <a:bodyPr/>
                    <a:lstStyle/>
                    <a:p>
                      <a:pPr marL="457200" marR="0" algn="l" rtl="0">
                        <a:spcBef>
                          <a:spcPts val="0"/>
                        </a:spcBef>
                        <a:spcAft>
                          <a:spcPts val="0"/>
                        </a:spcAft>
                      </a:pPr>
                      <a:r>
                        <a:rPr lang="en-US" sz="2400" b="0" i="1" dirty="0" err="1" smtClean="0">
                          <a:effectLst/>
                          <a:latin typeface="Times New Roman"/>
                          <a:ea typeface="Times New Roman"/>
                        </a:rPr>
                        <a:t>Lactuca</a:t>
                      </a:r>
                      <a:r>
                        <a:rPr lang="en-US" sz="2400" b="0" i="1" dirty="0" smtClean="0">
                          <a:effectLst/>
                          <a:latin typeface="Times New Roman"/>
                          <a:ea typeface="Times New Roman"/>
                        </a:rPr>
                        <a:t> </a:t>
                      </a:r>
                      <a:r>
                        <a:rPr lang="en-US" sz="2400" b="0" i="1" dirty="0" err="1" smtClean="0">
                          <a:effectLst/>
                          <a:latin typeface="Times New Roman"/>
                          <a:ea typeface="Times New Roman"/>
                        </a:rPr>
                        <a:t>sativ</a:t>
                      </a:r>
                      <a:r>
                        <a:rPr lang="en-US" sz="2400" b="0" i="1" dirty="0" smtClean="0">
                          <a:effectLst/>
                          <a:latin typeface="Times New Roman"/>
                          <a:ea typeface="Times New Roman"/>
                        </a:rPr>
                        <a:t>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400" dirty="0" smtClean="0">
                          <a:latin typeface="Times New Roman" panose="02020603050405020304" pitchFamily="18" charset="0"/>
                          <a:cs typeface="Times New Roman" panose="02020603050405020304" pitchFamily="18" charset="0"/>
                        </a:rPr>
                        <a:t>Lettuce</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400" b="0" dirty="0" smtClean="0">
                          <a:cs typeface="+mj-cs"/>
                        </a:rPr>
                        <a:t>الخس</a:t>
                      </a:r>
                      <a:endParaRPr lang="en-US" sz="24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520212">
                <a:tc>
                  <a:txBody>
                    <a:bodyPr/>
                    <a:lstStyle/>
                    <a:p>
                      <a:r>
                        <a:rPr lang="en-US" sz="2400" b="0" i="1" dirty="0" err="1" smtClean="0">
                          <a:effectLst/>
                          <a:latin typeface="Times New Roman"/>
                          <a:ea typeface="Times New Roman"/>
                        </a:rPr>
                        <a:t>Heliothis</a:t>
                      </a:r>
                      <a:r>
                        <a:rPr lang="en-US" sz="2400" b="0" i="1" dirty="0" smtClean="0">
                          <a:effectLst/>
                          <a:latin typeface="Times New Roman"/>
                          <a:ea typeface="Times New Roman"/>
                        </a:rPr>
                        <a:t> </a:t>
                      </a:r>
                      <a:r>
                        <a:rPr lang="en-US" sz="2400" b="0" i="1" dirty="0" err="1" smtClean="0">
                          <a:effectLst/>
                          <a:latin typeface="Times New Roman"/>
                          <a:ea typeface="Times New Roman"/>
                        </a:rPr>
                        <a:t>tuberosus</a:t>
                      </a:r>
                      <a:r>
                        <a:rPr lang="en-US" sz="2400" b="0" dirty="0" smtClean="0">
                          <a:effectLst/>
                          <a:latin typeface="Times New Roman"/>
                          <a:ea typeface="Times New Roman"/>
                        </a:rPr>
                        <a:t> L.</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400" dirty="0" smtClean="0">
                          <a:latin typeface="Times New Roman" panose="02020603050405020304" pitchFamily="18" charset="0"/>
                          <a:cs typeface="Times New Roman" panose="02020603050405020304" pitchFamily="18" charset="0"/>
                        </a:rPr>
                        <a:t>Jerusalem </a:t>
                      </a:r>
                      <a:r>
                        <a:rPr lang="en-US" sz="2400" dirty="0" err="1" smtClean="0">
                          <a:latin typeface="Times New Roman" panose="02020603050405020304" pitchFamily="18" charset="0"/>
                          <a:cs typeface="Times New Roman" panose="02020603050405020304" pitchFamily="18" charset="0"/>
                        </a:rPr>
                        <a:t>arichok</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400" b="0" dirty="0" smtClean="0">
                          <a:cs typeface="+mj-cs"/>
                        </a:rPr>
                        <a:t>الطرطوفة</a:t>
                      </a:r>
                      <a:endParaRPr lang="en-US" sz="24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bl>
          </a:graphicData>
        </a:graphic>
      </p:graphicFrame>
    </p:spTree>
    <p:extLst>
      <p:ext uri="{BB962C8B-B14F-4D97-AF65-F5344CB8AC3E}">
        <p14:creationId xmlns:p14="http://schemas.microsoft.com/office/powerpoint/2010/main" val="1624770103"/>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228600"/>
            <a:ext cx="8229600" cy="6324600"/>
          </a:xfrm>
        </p:spPr>
        <p:txBody>
          <a:bodyPr>
            <a:normAutofit/>
          </a:bodyPr>
          <a:lstStyle/>
          <a:p>
            <a:pPr marL="0" indent="0" algn="r" rtl="1">
              <a:buNone/>
            </a:pPr>
            <a:r>
              <a:rPr lang="ar-IQ" sz="2800" b="1" dirty="0" smtClean="0">
                <a:solidFill>
                  <a:schemeClr val="accent2">
                    <a:lumMod val="75000"/>
                  </a:schemeClr>
                </a:solidFill>
                <a:cs typeface="+mj-cs"/>
              </a:rPr>
              <a:t>في المحاضرة السابقة تكلمناعن:</a:t>
            </a:r>
          </a:p>
          <a:p>
            <a:pPr lvl="0" algn="just" rtl="1">
              <a:lnSpc>
                <a:spcPct val="150000"/>
              </a:lnSpc>
              <a:spcBef>
                <a:spcPts val="0"/>
              </a:spcBef>
              <a:buClr>
                <a:srgbClr val="FF3399"/>
              </a:buClr>
            </a:pPr>
            <a:r>
              <a:rPr lang="ar-IQ" sz="2400" dirty="0">
                <a:latin typeface="Times New Roman"/>
                <a:ea typeface="Times New Roman"/>
              </a:rPr>
              <a:t>العوامل الارضية (عوامل التربة) المؤثرة في نمو محاصيل الخضر.</a:t>
            </a:r>
          </a:p>
          <a:p>
            <a:pPr lvl="0" algn="just" rtl="1">
              <a:lnSpc>
                <a:spcPct val="150000"/>
              </a:lnSpc>
              <a:spcBef>
                <a:spcPts val="0"/>
              </a:spcBef>
              <a:buClr>
                <a:srgbClr val="FF3399"/>
              </a:buClr>
            </a:pPr>
            <a:r>
              <a:rPr lang="ar-IQ" sz="2400" dirty="0">
                <a:latin typeface="Times New Roman"/>
                <a:ea typeface="Times New Roman"/>
              </a:rPr>
              <a:t>العوامل الداخلية (منظمات النمو الداخلية) المؤثرة في نمو محاصيل الخضر.</a:t>
            </a:r>
          </a:p>
          <a:p>
            <a:pPr marL="0" lvl="0" indent="0" algn="just" rtl="1">
              <a:lnSpc>
                <a:spcPct val="150000"/>
              </a:lnSpc>
              <a:spcBef>
                <a:spcPts val="0"/>
              </a:spcBef>
              <a:buClr>
                <a:srgbClr val="FF3399"/>
              </a:buClr>
              <a:buNone/>
            </a:pPr>
            <a:endParaRPr lang="ar-IQ" sz="2400" dirty="0" smtClean="0">
              <a:latin typeface="Times New Roman"/>
              <a:ea typeface="Times New Roman"/>
              <a:cs typeface="+mj-cs"/>
            </a:endParaRPr>
          </a:p>
          <a:p>
            <a:pPr marL="0" lvl="0" indent="0" algn="just" rtl="1">
              <a:lnSpc>
                <a:spcPct val="150000"/>
              </a:lnSpc>
              <a:spcBef>
                <a:spcPts val="0"/>
              </a:spcBef>
              <a:buClr>
                <a:srgbClr val="FF3399"/>
              </a:buClr>
              <a:buNone/>
            </a:pPr>
            <a:r>
              <a:rPr lang="ar-IQ" sz="2800" b="1" dirty="0" smtClean="0">
                <a:solidFill>
                  <a:schemeClr val="accent2">
                    <a:lumMod val="75000"/>
                  </a:schemeClr>
                </a:solidFill>
                <a:latin typeface="Times New Roman"/>
                <a:ea typeface="Times New Roman"/>
                <a:cs typeface="+mj-cs"/>
              </a:rPr>
              <a:t>في محاضرة اليوم سوف نتكلم عن :</a:t>
            </a:r>
          </a:p>
          <a:p>
            <a:pPr lvl="0" algn="just" rtl="1">
              <a:lnSpc>
                <a:spcPct val="150000"/>
              </a:lnSpc>
              <a:spcBef>
                <a:spcPts val="0"/>
              </a:spcBef>
              <a:buClr>
                <a:srgbClr val="FF3399"/>
              </a:buClr>
            </a:pPr>
            <a:r>
              <a:rPr lang="ar-IQ" sz="2400" dirty="0" smtClean="0">
                <a:latin typeface="Times New Roman"/>
                <a:ea typeface="Times New Roman"/>
                <a:cs typeface="+mj-cs"/>
              </a:rPr>
              <a:t>الري </a:t>
            </a:r>
            <a:r>
              <a:rPr lang="ar-IQ" sz="2400" dirty="0">
                <a:latin typeface="Times New Roman"/>
                <a:ea typeface="Times New Roman"/>
                <a:cs typeface="+mj-cs"/>
              </a:rPr>
              <a:t>في محاصيل </a:t>
            </a:r>
            <a:r>
              <a:rPr lang="ar-IQ" sz="2400" dirty="0" smtClean="0">
                <a:latin typeface="Times New Roman"/>
                <a:ea typeface="Times New Roman"/>
                <a:cs typeface="+mj-cs"/>
              </a:rPr>
              <a:t>الخضر.</a:t>
            </a:r>
          </a:p>
          <a:p>
            <a:pPr lvl="0" algn="just" rtl="1">
              <a:lnSpc>
                <a:spcPct val="150000"/>
              </a:lnSpc>
              <a:spcBef>
                <a:spcPts val="0"/>
              </a:spcBef>
              <a:buClr>
                <a:srgbClr val="FF3399"/>
              </a:buClr>
            </a:pPr>
            <a:r>
              <a:rPr lang="ar-IQ" sz="2400" dirty="0" smtClean="0">
                <a:latin typeface="Times New Roman"/>
                <a:ea typeface="Times New Roman"/>
                <a:cs typeface="+mj-cs"/>
              </a:rPr>
              <a:t>تقسيم </a:t>
            </a:r>
            <a:r>
              <a:rPr lang="ar-IQ" sz="2400" dirty="0">
                <a:latin typeface="Times New Roman"/>
                <a:ea typeface="Times New Roman"/>
                <a:cs typeface="+mj-cs"/>
              </a:rPr>
              <a:t>نباتات الخضر </a:t>
            </a:r>
            <a:r>
              <a:rPr lang="en-US" sz="2400" dirty="0">
                <a:solidFill>
                  <a:schemeClr val="accent1">
                    <a:lumMod val="75000"/>
                  </a:schemeClr>
                </a:solidFill>
                <a:latin typeface="Times New Roman"/>
                <a:ea typeface="Times New Roman"/>
                <a:cs typeface="+mj-cs"/>
              </a:rPr>
              <a:t>Classification of vegetable </a:t>
            </a:r>
            <a:r>
              <a:rPr lang="ar-IQ" sz="2400" dirty="0" smtClean="0">
                <a:solidFill>
                  <a:schemeClr val="accent1">
                    <a:lumMod val="75000"/>
                  </a:schemeClr>
                </a:solidFill>
                <a:latin typeface="Times New Roman"/>
                <a:ea typeface="Times New Roman"/>
                <a:cs typeface="+mj-cs"/>
              </a:rPr>
              <a:t>.</a:t>
            </a:r>
          </a:p>
          <a:p>
            <a:pPr lvl="0" algn="just" rtl="1">
              <a:lnSpc>
                <a:spcPct val="150000"/>
              </a:lnSpc>
              <a:spcBef>
                <a:spcPts val="0"/>
              </a:spcBef>
              <a:buClr>
                <a:srgbClr val="FF3399"/>
              </a:buClr>
            </a:pPr>
            <a:endParaRPr lang="ar-IQ" sz="2400" dirty="0">
              <a:latin typeface="Times New Roman"/>
              <a:ea typeface="Times New Roman"/>
              <a:cs typeface="+mj-cs"/>
            </a:endParaRPr>
          </a:p>
          <a:p>
            <a:pPr marL="0" lvl="0" indent="0" algn="just" rtl="1">
              <a:lnSpc>
                <a:spcPct val="150000"/>
              </a:lnSpc>
              <a:spcBef>
                <a:spcPts val="0"/>
              </a:spcBef>
              <a:buClr>
                <a:srgbClr val="FF3399"/>
              </a:buClr>
              <a:buNone/>
            </a:pPr>
            <a:endParaRPr lang="ar-IQ" sz="28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r>
              <a:rPr lang="ar-IQ" sz="2400" dirty="0" smtClean="0">
                <a:latin typeface="Times New Roman"/>
                <a:ea typeface="Times New Roman"/>
                <a:cs typeface="+mj-cs"/>
              </a:rPr>
              <a:t> </a:t>
            </a:r>
            <a:endParaRPr lang="ar-IQ" sz="2400" dirty="0">
              <a:latin typeface="Times New Roman"/>
              <a:ea typeface="Times New Roman"/>
              <a:cs typeface="+mj-cs"/>
            </a:endParaRPr>
          </a:p>
          <a:p>
            <a:pPr marL="0" lvl="0" indent="0" algn="just" rtl="1">
              <a:lnSpc>
                <a:spcPct val="150000"/>
              </a:lnSpc>
              <a:spcBef>
                <a:spcPts val="0"/>
              </a:spcBef>
              <a:buClr>
                <a:srgbClr val="FF3399"/>
              </a:buClr>
              <a:buNone/>
            </a:pPr>
            <a:endParaRPr lang="ar-IQ" sz="2400" dirty="0" smtClean="0">
              <a:latin typeface="Times New Roman"/>
              <a:ea typeface="Times New Roman"/>
              <a:cs typeface="+mj-cs"/>
            </a:endParaRPr>
          </a:p>
          <a:p>
            <a:pPr lvl="0" algn="just" rtl="1">
              <a:lnSpc>
                <a:spcPct val="150000"/>
              </a:lnSpc>
              <a:spcBef>
                <a:spcPts val="0"/>
              </a:spcBef>
              <a:buFont typeface="Symbol"/>
              <a:buChar char=""/>
            </a:pPr>
            <a:endParaRPr lang="ar-IQ" sz="2400" b="1" dirty="0" smtClean="0">
              <a:latin typeface="Times New Roman"/>
              <a:ea typeface="Times New Roman"/>
              <a:cs typeface="+mj-cs"/>
            </a:endParaRPr>
          </a:p>
          <a:p>
            <a:pPr lvl="0" algn="just" rtl="1">
              <a:lnSpc>
                <a:spcPct val="150000"/>
              </a:lnSpc>
              <a:spcBef>
                <a:spcPts val="0"/>
              </a:spcBef>
              <a:buFont typeface="Symbol"/>
              <a:buChar char=""/>
            </a:pPr>
            <a:endParaRPr lang="en-US" sz="2400" dirty="0">
              <a:latin typeface="Times New Roman"/>
              <a:ea typeface="Times New Roman"/>
              <a:cs typeface="+mj-cs"/>
            </a:endParaRPr>
          </a:p>
          <a:p>
            <a:pPr marL="0" indent="0" algn="r" rtl="1">
              <a:buNone/>
            </a:pPr>
            <a:endParaRPr lang="ar-IQ" dirty="0">
              <a:cs typeface="+mj-cs"/>
            </a:endParaRPr>
          </a:p>
          <a:p>
            <a:pPr marL="0" indent="0" algn="r" rtl="1">
              <a:buNone/>
            </a:pPr>
            <a:endParaRPr lang="ar-IQ" dirty="0" smtClean="0">
              <a:cs typeface="+mj-cs"/>
            </a:endParaRPr>
          </a:p>
        </p:txBody>
      </p:sp>
    </p:spTree>
    <p:extLst>
      <p:ext uri="{BB962C8B-B14F-4D97-AF65-F5344CB8AC3E}">
        <p14:creationId xmlns:p14="http://schemas.microsoft.com/office/powerpoint/2010/main" val="3337637357"/>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sz="800" dirty="0"/>
              <a: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25623722"/>
              </p:ext>
            </p:extLst>
          </p:nvPr>
        </p:nvGraphicFramePr>
        <p:xfrm>
          <a:off x="304800" y="304800"/>
          <a:ext cx="8382000" cy="6070600"/>
        </p:xfrm>
        <a:graphic>
          <a:graphicData uri="http://schemas.openxmlformats.org/drawingml/2006/table">
            <a:tbl>
              <a:tblPr firstRow="1" bandRow="1">
                <a:effectLst>
                  <a:innerShdw blurRad="63500" dist="50800" dir="18900000">
                    <a:prstClr val="black">
                      <a:alpha val="50000"/>
                    </a:prstClr>
                  </a:innerShdw>
                </a:effectLst>
                <a:tableStyleId>{5C22544A-7EE6-4342-B048-85BDC9FD1C3A}</a:tableStyleId>
              </a:tblPr>
              <a:tblGrid>
                <a:gridCol w="2794000"/>
                <a:gridCol w="2794000"/>
                <a:gridCol w="2794000"/>
              </a:tblGrid>
              <a:tr h="523240">
                <a:tc>
                  <a:txBody>
                    <a:bodyPr/>
                    <a:lstStyle/>
                    <a:p>
                      <a:pPr algn="ctr"/>
                      <a:r>
                        <a:rPr lang="ar-IQ" sz="2400" dirty="0" smtClean="0">
                          <a:cs typeface="+mj-cs"/>
                        </a:rPr>
                        <a:t>الاسم العلمي </a:t>
                      </a:r>
                      <a:endParaRPr lang="en-US" sz="2400" dirty="0">
                        <a:cs typeface="+mj-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00A283"/>
                    </a:solidFill>
                  </a:tcPr>
                </a:tc>
                <a:tc>
                  <a:txBody>
                    <a:bodyPr/>
                    <a:lstStyle/>
                    <a:p>
                      <a:pPr algn="ctr"/>
                      <a:r>
                        <a:rPr lang="ar-IQ" sz="2400" dirty="0" smtClean="0">
                          <a:cs typeface="+mj-cs"/>
                        </a:rPr>
                        <a:t>الاسم بالانكليزي</a:t>
                      </a:r>
                      <a:endParaRPr lang="en-US" sz="2400" dirty="0">
                        <a:cs typeface="+mj-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00A283"/>
                    </a:solidFill>
                  </a:tcPr>
                </a:tc>
                <a:tc>
                  <a:txBody>
                    <a:bodyPr/>
                    <a:lstStyle/>
                    <a:p>
                      <a:pPr algn="ctr"/>
                      <a:r>
                        <a:rPr lang="ar-IQ" sz="2400" dirty="0" smtClean="0">
                          <a:cs typeface="+mj-cs"/>
                        </a:rPr>
                        <a:t>الاسم بالعربي</a:t>
                      </a:r>
                      <a:endParaRPr lang="en-US" sz="2400" dirty="0">
                        <a:cs typeface="+mj-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00A283"/>
                    </a:solidFill>
                  </a:tcPr>
                </a:tc>
              </a:tr>
              <a:tr h="370840">
                <a:tc gridSpan="3">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2400" b="1" i="0" u="none" strike="noStrike" kern="1200" cap="none" spc="0" normalizeH="0" baseline="0" noProof="0" dirty="0" smtClean="0">
                          <a:ln>
                            <a:noFill/>
                          </a:ln>
                          <a:solidFill>
                            <a:srgbClr val="C00000"/>
                          </a:solidFill>
                          <a:effectLst/>
                          <a:uLnTx/>
                          <a:uFillTx/>
                          <a:latin typeface="+mn-lt"/>
                          <a:ea typeface="+mn-ea"/>
                          <a:cs typeface="Times New Roman"/>
                        </a:rPr>
                        <a:t>نباتات ذات الفلقتين</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tcPr>
                </a:tc>
                <a:tc hMerge="1">
                  <a:txBody>
                    <a:bodyPr/>
                    <a:lstStyle/>
                    <a:p>
                      <a:endParaRPr lang="en-US"/>
                    </a:p>
                  </a:txBody>
                  <a:tcP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tcPr>
                </a:tc>
                <a:tc hMerge="1">
                  <a:txBody>
                    <a:bodyPr/>
                    <a:lstStyle/>
                    <a:p>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370840">
                <a:tc>
                  <a:txBody>
                    <a:bodyPr/>
                    <a:lstStyle/>
                    <a:p>
                      <a:r>
                        <a:rPr lang="en-US" sz="2000" b="0" dirty="0" smtClean="0">
                          <a:effectLst/>
                          <a:latin typeface="Times New Roman" panose="02020603050405020304" pitchFamily="18" charset="0"/>
                          <a:ea typeface="Times New Roman"/>
                          <a:cs typeface="Times New Roman" panose="02020603050405020304" pitchFamily="18" charset="0"/>
                        </a:rPr>
                        <a:t>Umbellifera</a:t>
                      </a:r>
                      <a:endParaRPr lang="en-US" sz="20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r>
                        <a:rPr lang="en-US" sz="2000" dirty="0" smtClean="0">
                          <a:latin typeface="Times New Roman" panose="02020603050405020304" pitchFamily="18" charset="0"/>
                          <a:cs typeface="Times New Roman" panose="02020603050405020304" pitchFamily="18" charset="0"/>
                        </a:rPr>
                        <a:t>Parsley family</a:t>
                      </a:r>
                      <a:endParaRPr lang="en-US" sz="20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marL="457200" indent="-457200" algn="just" rtl="1">
                        <a:buClr>
                          <a:srgbClr val="FF3399"/>
                        </a:buClr>
                        <a:buFont typeface="+mj-lt"/>
                        <a:buAutoNum type="arabicPeriod" startAt="5"/>
                      </a:pPr>
                      <a:r>
                        <a:rPr lang="ar-IQ" sz="2000" b="0" dirty="0" smtClean="0">
                          <a:cs typeface="+mj-cs"/>
                        </a:rPr>
                        <a:t>العائلة الخيمية</a:t>
                      </a:r>
                      <a:endParaRPr lang="en-US" sz="20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370840">
                <a:tc>
                  <a:txBody>
                    <a:bodyPr/>
                    <a:lstStyle/>
                    <a:p>
                      <a:r>
                        <a:rPr lang="en-US" sz="2000" b="0" i="1" dirty="0" smtClean="0">
                          <a:effectLst/>
                          <a:latin typeface="Times New Roman" panose="02020603050405020304" pitchFamily="18" charset="0"/>
                          <a:ea typeface="Times New Roman"/>
                          <a:cs typeface="Times New Roman" panose="02020603050405020304" pitchFamily="18" charset="0"/>
                        </a:rPr>
                        <a:t>Petroselinum</a:t>
                      </a:r>
                      <a:r>
                        <a:rPr lang="en-US" sz="2000" b="0" i="1" baseline="0" dirty="0" smtClean="0">
                          <a:effectLst/>
                          <a:latin typeface="Times New Roman" panose="02020603050405020304" pitchFamily="18" charset="0"/>
                          <a:ea typeface="Times New Roman"/>
                          <a:cs typeface="Times New Roman" panose="02020603050405020304" pitchFamily="18" charset="0"/>
                        </a:rPr>
                        <a:t> </a:t>
                      </a:r>
                      <a:r>
                        <a:rPr lang="en-US" sz="2000" b="0" i="1" dirty="0" err="1" smtClean="0">
                          <a:effectLst/>
                          <a:latin typeface="Times New Roman" panose="02020603050405020304" pitchFamily="18" charset="0"/>
                          <a:ea typeface="Times New Roman"/>
                          <a:cs typeface="Times New Roman" panose="02020603050405020304" pitchFamily="18" charset="0"/>
                        </a:rPr>
                        <a:t>crispum</a:t>
                      </a:r>
                      <a:r>
                        <a:rPr lang="en-US" sz="2000" b="0" dirty="0" smtClean="0">
                          <a:effectLst/>
                          <a:latin typeface="Times New Roman" panose="02020603050405020304" pitchFamily="18" charset="0"/>
                          <a:ea typeface="Times New Roman"/>
                          <a:cs typeface="Times New Roman" panose="02020603050405020304" pitchFamily="18" charset="0"/>
                        </a:rPr>
                        <a:t>(</a:t>
                      </a:r>
                      <a:r>
                        <a:rPr lang="en-US" sz="2000" b="0" dirty="0" err="1" smtClean="0">
                          <a:effectLst/>
                          <a:latin typeface="Times New Roman" panose="02020603050405020304" pitchFamily="18" charset="0"/>
                          <a:ea typeface="Times New Roman"/>
                          <a:cs typeface="Times New Roman" panose="02020603050405020304" pitchFamily="18" charset="0"/>
                        </a:rPr>
                        <a:t>Mll</a:t>
                      </a:r>
                      <a:r>
                        <a:rPr lang="en-US" sz="2000" b="0" dirty="0" smtClean="0">
                          <a:effectLst/>
                          <a:latin typeface="Times New Roman" panose="02020603050405020304" pitchFamily="18" charset="0"/>
                          <a:ea typeface="Times New Roman"/>
                          <a:cs typeface="Times New Roman" panose="02020603050405020304" pitchFamily="18" charset="0"/>
                        </a:rPr>
                        <a:t>.) </a:t>
                      </a:r>
                      <a:endParaRPr lang="en-US" sz="20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000" dirty="0" smtClean="0">
                          <a:latin typeface="Times New Roman" panose="02020603050405020304" pitchFamily="18" charset="0"/>
                          <a:cs typeface="Times New Roman" panose="02020603050405020304" pitchFamily="18" charset="0"/>
                        </a:rPr>
                        <a:t>Parsley </a:t>
                      </a:r>
                      <a:endParaRPr lang="en-US" sz="20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000" b="0" dirty="0" smtClean="0">
                          <a:cs typeface="+mj-cs"/>
                        </a:rPr>
                        <a:t>المعدنوس</a:t>
                      </a:r>
                      <a:endParaRPr lang="en-US" sz="20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err="1" smtClean="0">
                          <a:ln>
                            <a:noFill/>
                          </a:ln>
                          <a:solidFill>
                            <a:prstClr val="black"/>
                          </a:solidFill>
                          <a:effectLst/>
                          <a:uLnTx/>
                          <a:uFillTx/>
                          <a:latin typeface="Times New Roman" panose="02020603050405020304" pitchFamily="18" charset="0"/>
                          <a:ea typeface="Times New Roman"/>
                          <a:cs typeface="Times New Roman" panose="02020603050405020304" pitchFamily="18" charset="0"/>
                        </a:rPr>
                        <a:t>Apium</a:t>
                      </a:r>
                      <a:r>
                        <a:rPr kumimoji="0" lang="en-US" sz="2000" b="0" i="1"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a:cs typeface="Times New Roman" panose="02020603050405020304" pitchFamily="18" charset="0"/>
                        </a:rPr>
                        <a:t> </a:t>
                      </a:r>
                      <a:r>
                        <a:rPr kumimoji="0" lang="en-US" sz="2000" b="0" i="1" u="none" strike="noStrike" kern="1200" cap="none" spc="0" normalizeH="0" baseline="0" noProof="0" dirty="0" err="1" smtClean="0">
                          <a:ln>
                            <a:noFill/>
                          </a:ln>
                          <a:solidFill>
                            <a:prstClr val="black"/>
                          </a:solidFill>
                          <a:effectLst/>
                          <a:uLnTx/>
                          <a:uFillTx/>
                          <a:latin typeface="Times New Roman" panose="02020603050405020304" pitchFamily="18" charset="0"/>
                          <a:ea typeface="Times New Roman"/>
                          <a:cs typeface="Times New Roman" panose="02020603050405020304" pitchFamily="18" charset="0"/>
                        </a:rPr>
                        <a:t>graveolens</a:t>
                      </a:r>
                      <a:r>
                        <a:rPr kumimoji="0" lang="en-US" sz="2000" b="0" i="1"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a:cs typeface="Times New Roman" panose="02020603050405020304" pitchFamily="18" charset="0"/>
                        </a:rPr>
                        <a:t> </a:t>
                      </a:r>
                      <a:r>
                        <a:rPr kumimoji="0" 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a:cs typeface="Times New Roman" panose="02020603050405020304" pitchFamily="18" charset="0"/>
                        </a:rPr>
                        <a:t>L. var.</a:t>
                      </a:r>
                      <a:r>
                        <a:rPr kumimoji="0" lang="en-US" sz="2000" b="0" i="1"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a:cs typeface="Times New Roman" panose="02020603050405020304" pitchFamily="18" charset="0"/>
                        </a:rPr>
                        <a:t> </a:t>
                      </a:r>
                      <a:r>
                        <a:rPr kumimoji="0" lang="en-US" sz="2000" b="0" i="1" u="none" strike="noStrike" kern="1200" cap="none" spc="0" normalizeH="0" baseline="0" noProof="0" dirty="0" err="1" smtClean="0">
                          <a:ln>
                            <a:noFill/>
                          </a:ln>
                          <a:solidFill>
                            <a:prstClr val="black"/>
                          </a:solidFill>
                          <a:effectLst/>
                          <a:uLnTx/>
                          <a:uFillTx/>
                          <a:latin typeface="Times New Roman" panose="02020603050405020304" pitchFamily="18" charset="0"/>
                          <a:ea typeface="Times New Roman"/>
                          <a:cs typeface="Times New Roman" panose="02020603050405020304" pitchFamily="18" charset="0"/>
                        </a:rPr>
                        <a:t>rapaceum</a:t>
                      </a:r>
                      <a:r>
                        <a:rPr kumimoji="0" 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a:cs typeface="Times New Roman" panose="02020603050405020304" pitchFamily="18" charset="0"/>
                        </a:rPr>
                        <a:t> </a:t>
                      </a:r>
                      <a:endParaRPr kumimoji="0" 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000" dirty="0" smtClean="0">
                          <a:latin typeface="Times New Roman" panose="02020603050405020304" pitchFamily="18" charset="0"/>
                          <a:cs typeface="Times New Roman" panose="02020603050405020304" pitchFamily="18" charset="0"/>
                        </a:rPr>
                        <a:t>Celery</a:t>
                      </a:r>
                      <a:endParaRPr lang="en-US" sz="20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000" b="0" dirty="0" smtClean="0">
                          <a:cs typeface="+mj-cs"/>
                        </a:rPr>
                        <a:t>الكرفس</a:t>
                      </a:r>
                      <a:endParaRPr lang="en-US" sz="20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370840">
                <a:tc>
                  <a:txBody>
                    <a:bodyPr/>
                    <a:lstStyle/>
                    <a:p>
                      <a:r>
                        <a:rPr lang="en-US" sz="2000" b="0" i="1" dirty="0" err="1" smtClean="0">
                          <a:effectLst/>
                          <a:latin typeface="Times New Roman" panose="02020603050405020304" pitchFamily="18" charset="0"/>
                          <a:ea typeface="Times New Roman"/>
                          <a:cs typeface="Times New Roman" panose="02020603050405020304" pitchFamily="18" charset="0"/>
                        </a:rPr>
                        <a:t>Daucus</a:t>
                      </a:r>
                      <a:r>
                        <a:rPr lang="en-US" sz="2000" b="0" i="1" dirty="0" smtClean="0">
                          <a:effectLst/>
                          <a:latin typeface="Times New Roman" panose="02020603050405020304" pitchFamily="18" charset="0"/>
                          <a:ea typeface="Times New Roman"/>
                          <a:cs typeface="Times New Roman" panose="02020603050405020304" pitchFamily="18" charset="0"/>
                        </a:rPr>
                        <a:t> </a:t>
                      </a:r>
                      <a:r>
                        <a:rPr lang="en-US" sz="2000" b="0" i="1" dirty="0" err="1" smtClean="0">
                          <a:effectLst/>
                          <a:latin typeface="Times New Roman" panose="02020603050405020304" pitchFamily="18" charset="0"/>
                          <a:ea typeface="Times New Roman"/>
                          <a:cs typeface="Times New Roman" panose="02020603050405020304" pitchFamily="18" charset="0"/>
                        </a:rPr>
                        <a:t>carota</a:t>
                      </a:r>
                      <a:r>
                        <a:rPr lang="en-US" sz="2000" b="0" dirty="0" smtClean="0">
                          <a:effectLst/>
                          <a:latin typeface="Times New Roman" panose="02020603050405020304" pitchFamily="18" charset="0"/>
                          <a:ea typeface="Times New Roman"/>
                          <a:cs typeface="Times New Roman" panose="02020603050405020304" pitchFamily="18" charset="0"/>
                        </a:rPr>
                        <a:t> L. var. </a:t>
                      </a:r>
                      <a:r>
                        <a:rPr lang="en-US" sz="2000" b="0" i="1" dirty="0" err="1" smtClean="0">
                          <a:effectLst/>
                          <a:latin typeface="Times New Roman" panose="02020603050405020304" pitchFamily="18" charset="0"/>
                          <a:ea typeface="Times New Roman"/>
                          <a:cs typeface="Times New Roman" panose="02020603050405020304" pitchFamily="18" charset="0"/>
                        </a:rPr>
                        <a:t>sativ</a:t>
                      </a:r>
                      <a:r>
                        <a:rPr lang="en-US" sz="2000" b="0" dirty="0" smtClean="0">
                          <a:effectLst/>
                          <a:latin typeface="Times New Roman" panose="02020603050405020304" pitchFamily="18" charset="0"/>
                          <a:ea typeface="Times New Roman"/>
                          <a:cs typeface="Times New Roman" panose="02020603050405020304" pitchFamily="18" charset="0"/>
                        </a:rPr>
                        <a:t> </a:t>
                      </a:r>
                      <a:endParaRPr lang="en-US" sz="20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000" dirty="0" smtClean="0">
                          <a:latin typeface="Times New Roman" panose="02020603050405020304" pitchFamily="18" charset="0"/>
                          <a:cs typeface="Times New Roman" panose="02020603050405020304" pitchFamily="18" charset="0"/>
                        </a:rPr>
                        <a:t>Carrot</a:t>
                      </a:r>
                      <a:endParaRPr lang="en-US" sz="20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000" b="0" dirty="0" smtClean="0">
                          <a:cs typeface="+mj-cs"/>
                        </a:rPr>
                        <a:t>الجزر</a:t>
                      </a:r>
                      <a:endParaRPr lang="en-US" sz="20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370840">
                <a:tc>
                  <a:txBody>
                    <a:bodyPr/>
                    <a:lstStyle/>
                    <a:p>
                      <a:r>
                        <a:rPr lang="en-US" sz="2000" b="0" dirty="0" err="1" smtClean="0">
                          <a:effectLst/>
                          <a:latin typeface="Times New Roman" panose="02020603050405020304" pitchFamily="18" charset="0"/>
                          <a:ea typeface="Times New Roman"/>
                          <a:cs typeface="Times New Roman" panose="02020603050405020304" pitchFamily="18" charset="0"/>
                        </a:rPr>
                        <a:t>Solanaceae</a:t>
                      </a:r>
                      <a:endParaRPr lang="en-US" sz="20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r>
                        <a:rPr lang="en-US" sz="2000" dirty="0" smtClean="0">
                          <a:latin typeface="Times New Roman" panose="02020603050405020304" pitchFamily="18" charset="0"/>
                          <a:cs typeface="Times New Roman" panose="02020603050405020304" pitchFamily="18" charset="0"/>
                        </a:rPr>
                        <a:t>Night shade family</a:t>
                      </a:r>
                      <a:endParaRPr lang="en-US" sz="20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marL="457200" indent="-457200" algn="just" rtl="1">
                        <a:buClr>
                          <a:srgbClr val="FF3399"/>
                        </a:buClr>
                        <a:buFont typeface="+mj-lt"/>
                        <a:buAutoNum type="arabicPeriod" startAt="6"/>
                      </a:pPr>
                      <a:r>
                        <a:rPr lang="ar-IQ" sz="2000" b="0" dirty="0" smtClean="0">
                          <a:cs typeface="+mj-cs"/>
                        </a:rPr>
                        <a:t>العائلة الباذنجانية</a:t>
                      </a:r>
                      <a:endParaRPr lang="en-US" sz="20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370840">
                <a:tc>
                  <a:txBody>
                    <a:bodyPr/>
                    <a:lstStyle/>
                    <a:p>
                      <a:r>
                        <a:rPr lang="en-US" sz="2000" b="0" i="1" dirty="0" err="1" smtClean="0">
                          <a:effectLst/>
                          <a:latin typeface="Times New Roman" panose="02020603050405020304" pitchFamily="18" charset="0"/>
                          <a:ea typeface="Times New Roman"/>
                          <a:cs typeface="Times New Roman" panose="02020603050405020304" pitchFamily="18" charset="0"/>
                        </a:rPr>
                        <a:t>Lycopersicon</a:t>
                      </a:r>
                      <a:r>
                        <a:rPr lang="en-US" sz="2000" b="0" i="1" dirty="0" smtClean="0">
                          <a:effectLst/>
                          <a:latin typeface="Times New Roman" panose="02020603050405020304" pitchFamily="18" charset="0"/>
                          <a:ea typeface="Times New Roman"/>
                          <a:cs typeface="Times New Roman" panose="02020603050405020304" pitchFamily="18" charset="0"/>
                        </a:rPr>
                        <a:t> </a:t>
                      </a:r>
                      <a:r>
                        <a:rPr lang="en-US" sz="2000" b="0" i="1" dirty="0" err="1" smtClean="0">
                          <a:effectLst/>
                          <a:latin typeface="Times New Roman" panose="02020603050405020304" pitchFamily="18" charset="0"/>
                          <a:ea typeface="Times New Roman"/>
                          <a:cs typeface="Times New Roman" panose="02020603050405020304" pitchFamily="18" charset="0"/>
                        </a:rPr>
                        <a:t>esculentum</a:t>
                      </a:r>
                      <a:r>
                        <a:rPr lang="en-US" sz="2000" b="0" i="1" dirty="0" smtClean="0">
                          <a:effectLst/>
                          <a:latin typeface="Times New Roman" panose="02020603050405020304" pitchFamily="18" charset="0"/>
                          <a:ea typeface="Times New Roman"/>
                          <a:cs typeface="Times New Roman" panose="02020603050405020304" pitchFamily="18" charset="0"/>
                        </a:rPr>
                        <a:t> </a:t>
                      </a:r>
                      <a:r>
                        <a:rPr lang="en-US" sz="2000" b="0" dirty="0" err="1" smtClean="0">
                          <a:effectLst/>
                          <a:latin typeface="Times New Roman" panose="02020603050405020304" pitchFamily="18" charset="0"/>
                          <a:ea typeface="Times New Roman"/>
                          <a:cs typeface="Times New Roman" panose="02020603050405020304" pitchFamily="18" charset="0"/>
                        </a:rPr>
                        <a:t>Mll</a:t>
                      </a:r>
                      <a:r>
                        <a:rPr lang="en-US" sz="2000" b="0" dirty="0" smtClean="0">
                          <a:effectLst/>
                          <a:latin typeface="Times New Roman" panose="02020603050405020304" pitchFamily="18" charset="0"/>
                          <a:ea typeface="Times New Roman"/>
                          <a:cs typeface="Times New Roman" panose="02020603050405020304" pitchFamily="18" charset="0"/>
                        </a:rPr>
                        <a:t>. </a:t>
                      </a:r>
                      <a:endParaRPr lang="en-US" sz="20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000" dirty="0" smtClean="0">
                          <a:latin typeface="Times New Roman" panose="02020603050405020304" pitchFamily="18" charset="0"/>
                          <a:cs typeface="Times New Roman" panose="02020603050405020304" pitchFamily="18" charset="0"/>
                        </a:rPr>
                        <a:t>Tomato </a:t>
                      </a:r>
                      <a:endParaRPr lang="en-US" sz="20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000" b="0" dirty="0" smtClean="0">
                          <a:cs typeface="+mj-cs"/>
                        </a:rPr>
                        <a:t>الطماطة</a:t>
                      </a:r>
                      <a:endParaRPr lang="en-US" sz="20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370840">
                <a:tc>
                  <a:txBody>
                    <a:bodyPr/>
                    <a:lstStyle/>
                    <a:p>
                      <a:r>
                        <a:rPr lang="en-US" sz="2000" b="0" i="1" dirty="0" smtClean="0">
                          <a:effectLst/>
                          <a:latin typeface="Times New Roman" panose="02020603050405020304" pitchFamily="18" charset="0"/>
                          <a:ea typeface="Times New Roman"/>
                          <a:cs typeface="Times New Roman" panose="02020603050405020304" pitchFamily="18" charset="0"/>
                        </a:rPr>
                        <a:t>Solanum </a:t>
                      </a:r>
                      <a:r>
                        <a:rPr lang="en-US" sz="2000" b="0" i="1" dirty="0" err="1" smtClean="0">
                          <a:effectLst/>
                          <a:latin typeface="Times New Roman" panose="02020603050405020304" pitchFamily="18" charset="0"/>
                          <a:ea typeface="Times New Roman"/>
                          <a:cs typeface="Times New Roman" panose="02020603050405020304" pitchFamily="18" charset="0"/>
                        </a:rPr>
                        <a:t>tuberosum</a:t>
                      </a:r>
                      <a:r>
                        <a:rPr lang="en-US" sz="2000" b="0" i="1" dirty="0" smtClean="0">
                          <a:effectLst/>
                          <a:latin typeface="Times New Roman" panose="02020603050405020304" pitchFamily="18" charset="0"/>
                          <a:ea typeface="Times New Roman"/>
                          <a:cs typeface="Times New Roman" panose="02020603050405020304" pitchFamily="18" charset="0"/>
                        </a:rPr>
                        <a:t> </a:t>
                      </a:r>
                      <a:r>
                        <a:rPr lang="en-US" sz="2000" b="0" dirty="0" smtClean="0">
                          <a:effectLst/>
                          <a:latin typeface="Times New Roman" panose="02020603050405020304" pitchFamily="18" charset="0"/>
                          <a:ea typeface="Times New Roman"/>
                          <a:cs typeface="Times New Roman" panose="02020603050405020304" pitchFamily="18" charset="0"/>
                        </a:rPr>
                        <a:t>L.</a:t>
                      </a:r>
                      <a:endParaRPr lang="en-US" sz="20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000" dirty="0" smtClean="0">
                          <a:latin typeface="Times New Roman" panose="02020603050405020304" pitchFamily="18" charset="0"/>
                          <a:cs typeface="Times New Roman" panose="02020603050405020304" pitchFamily="18" charset="0"/>
                        </a:rPr>
                        <a:t>Potatoes</a:t>
                      </a:r>
                      <a:endParaRPr lang="en-US" sz="20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000" b="0" dirty="0" smtClean="0">
                          <a:cs typeface="+mj-cs"/>
                        </a:rPr>
                        <a:t>البطاطا</a:t>
                      </a:r>
                      <a:endParaRPr lang="en-US" sz="20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370840">
                <a:tc>
                  <a:txBody>
                    <a:bodyPr/>
                    <a:lstStyle/>
                    <a:p>
                      <a:pPr marL="457200" marR="0" algn="just" rtl="1">
                        <a:spcBef>
                          <a:spcPts val="0"/>
                        </a:spcBef>
                        <a:spcAft>
                          <a:spcPts val="0"/>
                        </a:spcAft>
                      </a:pPr>
                      <a:r>
                        <a:rPr lang="en-US" sz="2000" b="0" i="1" dirty="0" smtClean="0">
                          <a:effectLst/>
                          <a:latin typeface="Times New Roman" panose="02020603050405020304" pitchFamily="18" charset="0"/>
                          <a:ea typeface="Times New Roman"/>
                          <a:cs typeface="Times New Roman" panose="02020603050405020304" pitchFamily="18" charset="0"/>
                        </a:rPr>
                        <a:t>Solanum </a:t>
                      </a:r>
                      <a:r>
                        <a:rPr lang="en-US" sz="2000" b="0" i="1" dirty="0" err="1" smtClean="0">
                          <a:effectLst/>
                          <a:latin typeface="Times New Roman" panose="02020603050405020304" pitchFamily="18" charset="0"/>
                          <a:ea typeface="Times New Roman"/>
                          <a:cs typeface="Times New Roman" panose="02020603050405020304" pitchFamily="18" charset="0"/>
                        </a:rPr>
                        <a:t>melongena</a:t>
                      </a:r>
                      <a:r>
                        <a:rPr lang="en-US" sz="2000" b="0" i="1" dirty="0" smtClean="0">
                          <a:effectLst/>
                          <a:latin typeface="Times New Roman" panose="02020603050405020304" pitchFamily="18" charset="0"/>
                          <a:ea typeface="Times New Roman"/>
                          <a:cs typeface="Times New Roman" panose="02020603050405020304" pitchFamily="18" charset="0"/>
                        </a:rPr>
                        <a:t> </a:t>
                      </a:r>
                      <a:r>
                        <a:rPr lang="en-US" sz="2000" b="0" dirty="0" smtClean="0">
                          <a:effectLst/>
                          <a:latin typeface="Times New Roman" panose="02020603050405020304" pitchFamily="18" charset="0"/>
                          <a:ea typeface="Times New Roman"/>
                          <a:cs typeface="Times New Roman" panose="02020603050405020304" pitchFamily="18" charset="0"/>
                        </a:rPr>
                        <a:t>var. </a:t>
                      </a:r>
                      <a:r>
                        <a:rPr lang="en-US" sz="2000" b="0" i="1" dirty="0" err="1" smtClean="0">
                          <a:effectLst/>
                          <a:latin typeface="Times New Roman" panose="02020603050405020304" pitchFamily="18" charset="0"/>
                          <a:ea typeface="Times New Roman"/>
                          <a:cs typeface="Times New Roman" panose="02020603050405020304" pitchFamily="18" charset="0"/>
                        </a:rPr>
                        <a:t>esculanta</a:t>
                      </a:r>
                      <a:r>
                        <a:rPr lang="en-US" sz="2000" b="0" dirty="0" smtClean="0">
                          <a:effectLst/>
                          <a:latin typeface="Times New Roman" panose="02020603050405020304" pitchFamily="18" charset="0"/>
                          <a:ea typeface="Times New Roman"/>
                          <a:cs typeface="Times New Roman" panose="02020603050405020304" pitchFamily="18" charset="0"/>
                        </a:rPr>
                        <a:t>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000" dirty="0" smtClean="0">
                          <a:latin typeface="Times New Roman" panose="02020603050405020304" pitchFamily="18" charset="0"/>
                          <a:cs typeface="Times New Roman" panose="02020603050405020304" pitchFamily="18" charset="0"/>
                        </a:rPr>
                        <a:t>Eggplant </a:t>
                      </a:r>
                      <a:endParaRPr lang="en-US" sz="20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000" b="0" dirty="0" smtClean="0">
                          <a:cs typeface="+mj-cs"/>
                        </a:rPr>
                        <a:t>الباذنجان</a:t>
                      </a:r>
                      <a:endParaRPr lang="en-US" sz="20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370840">
                <a:tc>
                  <a:txBody>
                    <a:bodyPr/>
                    <a:lstStyle/>
                    <a:p>
                      <a:r>
                        <a:rPr lang="en-US" sz="2000" b="0" i="1" dirty="0" smtClean="0">
                          <a:effectLst/>
                          <a:latin typeface="Times New Roman" panose="02020603050405020304" pitchFamily="18" charset="0"/>
                          <a:ea typeface="Times New Roman"/>
                          <a:cs typeface="Times New Roman" panose="02020603050405020304" pitchFamily="18" charset="0"/>
                        </a:rPr>
                        <a:t>Capsicum </a:t>
                      </a:r>
                      <a:r>
                        <a:rPr lang="en-US" sz="2000" b="0" i="1" dirty="0" err="1" smtClean="0">
                          <a:effectLst/>
                          <a:latin typeface="Times New Roman" panose="02020603050405020304" pitchFamily="18" charset="0"/>
                          <a:ea typeface="Times New Roman"/>
                          <a:cs typeface="Times New Roman" panose="02020603050405020304" pitchFamily="18" charset="0"/>
                        </a:rPr>
                        <a:t>frutescens</a:t>
                      </a:r>
                      <a:r>
                        <a:rPr lang="en-US" sz="2000" b="0" dirty="0" smtClean="0">
                          <a:effectLst/>
                          <a:latin typeface="Times New Roman" panose="02020603050405020304" pitchFamily="18" charset="0"/>
                          <a:ea typeface="Times New Roman"/>
                          <a:cs typeface="Times New Roman" panose="02020603050405020304" pitchFamily="18" charset="0"/>
                        </a:rPr>
                        <a:t> L. </a:t>
                      </a:r>
                      <a:endParaRPr lang="en-US" sz="20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000" dirty="0" err="1" smtClean="0">
                          <a:latin typeface="Times New Roman" panose="02020603050405020304" pitchFamily="18" charset="0"/>
                          <a:cs typeface="Times New Roman" panose="02020603050405020304" pitchFamily="18" charset="0"/>
                        </a:rPr>
                        <a:t>Peper</a:t>
                      </a:r>
                      <a:endParaRPr lang="en-US" sz="20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000" b="0" dirty="0" smtClean="0">
                          <a:cs typeface="+mj-cs"/>
                        </a:rPr>
                        <a:t>الفلفل</a:t>
                      </a:r>
                      <a:endParaRPr lang="en-US" sz="20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bl>
          </a:graphicData>
        </a:graphic>
      </p:graphicFrame>
    </p:spTree>
    <p:extLst>
      <p:ext uri="{BB962C8B-B14F-4D97-AF65-F5344CB8AC3E}">
        <p14:creationId xmlns:p14="http://schemas.microsoft.com/office/powerpoint/2010/main" val="2843275770"/>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a:t>
            </a:r>
            <a:endParaRPr lang="en-US" sz="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17944831"/>
              </p:ext>
            </p:extLst>
          </p:nvPr>
        </p:nvGraphicFramePr>
        <p:xfrm>
          <a:off x="304800" y="609600"/>
          <a:ext cx="8458200" cy="5669280"/>
        </p:xfrm>
        <a:graphic>
          <a:graphicData uri="http://schemas.openxmlformats.org/drawingml/2006/table">
            <a:tbl>
              <a:tblPr firstRow="1" bandRow="1">
                <a:effectLst>
                  <a:innerShdw blurRad="63500" dist="50800" dir="18900000">
                    <a:prstClr val="black">
                      <a:alpha val="50000"/>
                    </a:prstClr>
                  </a:innerShdw>
                </a:effectLst>
                <a:tableStyleId>{5C22544A-7EE6-4342-B048-85BDC9FD1C3A}</a:tableStyleId>
              </a:tblPr>
              <a:tblGrid>
                <a:gridCol w="2819400"/>
                <a:gridCol w="2819400"/>
                <a:gridCol w="2819400"/>
              </a:tblGrid>
              <a:tr h="370840">
                <a:tc>
                  <a:txBody>
                    <a:bodyPr/>
                    <a:lstStyle/>
                    <a:p>
                      <a:pPr algn="ctr"/>
                      <a:r>
                        <a:rPr lang="ar-IQ" sz="2400" dirty="0" smtClean="0">
                          <a:cs typeface="+mj-cs"/>
                        </a:rPr>
                        <a:t>الاسم العلمي</a:t>
                      </a:r>
                      <a:endParaRPr lang="en-US" sz="2400" dirty="0">
                        <a:cs typeface="+mj-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00A283"/>
                    </a:solidFill>
                  </a:tcPr>
                </a:tc>
                <a:tc>
                  <a:txBody>
                    <a:bodyPr/>
                    <a:lstStyle/>
                    <a:p>
                      <a:pPr algn="ctr"/>
                      <a:r>
                        <a:rPr lang="ar-IQ" sz="2400" dirty="0" smtClean="0">
                          <a:cs typeface="+mj-cs"/>
                        </a:rPr>
                        <a:t>الاسم بالانكليزي</a:t>
                      </a:r>
                      <a:endParaRPr lang="en-US" sz="2400" dirty="0">
                        <a:cs typeface="+mj-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00A283"/>
                    </a:solidFill>
                  </a:tcPr>
                </a:tc>
                <a:tc>
                  <a:txBody>
                    <a:bodyPr/>
                    <a:lstStyle/>
                    <a:p>
                      <a:pPr algn="ctr"/>
                      <a:r>
                        <a:rPr lang="ar-IQ" sz="2400" dirty="0" smtClean="0">
                          <a:cs typeface="+mj-cs"/>
                        </a:rPr>
                        <a:t>الاسم بالعربي</a:t>
                      </a:r>
                      <a:endParaRPr lang="en-US" sz="2400" dirty="0">
                        <a:cs typeface="+mj-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00A283"/>
                    </a:solidFill>
                  </a:tcPr>
                </a:tc>
              </a:tr>
              <a:tr h="370840">
                <a:tc gridSpan="3">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2400" b="1" i="0" u="none" strike="noStrike" kern="1200" cap="none" spc="0" normalizeH="0" baseline="0" noProof="0" dirty="0" smtClean="0">
                          <a:ln>
                            <a:noFill/>
                          </a:ln>
                          <a:solidFill>
                            <a:srgbClr val="C00000"/>
                          </a:solidFill>
                          <a:effectLst/>
                          <a:uLnTx/>
                          <a:uFillTx/>
                          <a:latin typeface="+mn-lt"/>
                          <a:ea typeface="+mn-ea"/>
                          <a:cs typeface="Times New Roman"/>
                        </a:rPr>
                        <a:t>نباتات ذات الفلقتين</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tcPr>
                </a:tc>
                <a:tc hMerge="1">
                  <a:txBody>
                    <a:bodyPr/>
                    <a:lstStyle/>
                    <a:p>
                      <a:endParaRPr lang="en-US"/>
                    </a:p>
                  </a:txBody>
                  <a:tcP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tcPr>
                </a:tc>
                <a:tc hMerge="1">
                  <a:txBody>
                    <a:bodyPr/>
                    <a:lstStyle/>
                    <a:p>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370840">
                <a:tc>
                  <a:txBody>
                    <a:bodyPr/>
                    <a:lstStyle/>
                    <a:p>
                      <a:r>
                        <a:rPr lang="en-US" sz="2400" b="0" dirty="0" err="1" smtClean="0">
                          <a:effectLst/>
                          <a:latin typeface="Times New Roman" panose="02020603050405020304" pitchFamily="18" charset="0"/>
                          <a:ea typeface="Times New Roman"/>
                          <a:cs typeface="Times New Roman" panose="02020603050405020304" pitchFamily="18" charset="0"/>
                        </a:rPr>
                        <a:t>Cucurbitaceae</a:t>
                      </a:r>
                      <a:endParaRPr lang="en-US" sz="24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r>
                        <a:rPr lang="en-US" sz="2400" dirty="0" smtClean="0">
                          <a:latin typeface="Times New Roman" panose="02020603050405020304" pitchFamily="18" charset="0"/>
                          <a:cs typeface="Times New Roman" panose="02020603050405020304" pitchFamily="18" charset="0"/>
                        </a:rPr>
                        <a:t>Gourd family</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marL="457200" indent="-457200" algn="just" rtl="1">
                        <a:buClr>
                          <a:srgbClr val="FF3399"/>
                        </a:buClr>
                        <a:buFont typeface="+mj-lt"/>
                        <a:buAutoNum type="arabicPeriod" startAt="7"/>
                      </a:pPr>
                      <a:r>
                        <a:rPr lang="ar-IQ" sz="2400" dirty="0" smtClean="0">
                          <a:cs typeface="+mj-cs"/>
                        </a:rPr>
                        <a:t>العائلة القرعية</a:t>
                      </a:r>
                      <a:endParaRPr lang="en-US" sz="240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370840">
                <a:tc>
                  <a:txBody>
                    <a:bodyPr/>
                    <a:lstStyle/>
                    <a:p>
                      <a:r>
                        <a:rPr lang="en-US" sz="2400" b="0" i="1" dirty="0" err="1" smtClean="0">
                          <a:effectLst/>
                          <a:latin typeface="Times New Roman" panose="02020603050405020304" pitchFamily="18" charset="0"/>
                          <a:ea typeface="Times New Roman"/>
                          <a:cs typeface="Times New Roman" panose="02020603050405020304" pitchFamily="18" charset="0"/>
                        </a:rPr>
                        <a:t>Cucumis</a:t>
                      </a:r>
                      <a:r>
                        <a:rPr lang="en-US" sz="2400" b="0" i="1" dirty="0" smtClean="0">
                          <a:effectLst/>
                          <a:latin typeface="Times New Roman" panose="02020603050405020304" pitchFamily="18" charset="0"/>
                          <a:ea typeface="Times New Roman"/>
                          <a:cs typeface="Times New Roman" panose="02020603050405020304" pitchFamily="18" charset="0"/>
                        </a:rPr>
                        <a:t> </a:t>
                      </a:r>
                      <a:r>
                        <a:rPr lang="en-US" sz="2400" b="0" i="1" dirty="0" err="1" smtClean="0">
                          <a:effectLst/>
                          <a:latin typeface="Times New Roman" panose="02020603050405020304" pitchFamily="18" charset="0"/>
                          <a:ea typeface="Times New Roman"/>
                          <a:cs typeface="Times New Roman" panose="02020603050405020304" pitchFamily="18" charset="0"/>
                        </a:rPr>
                        <a:t>sativus</a:t>
                      </a:r>
                      <a:r>
                        <a:rPr lang="en-US" sz="2400" b="0" i="1" dirty="0" smtClean="0">
                          <a:effectLst/>
                          <a:latin typeface="Times New Roman" panose="02020603050405020304" pitchFamily="18" charset="0"/>
                          <a:ea typeface="Times New Roman"/>
                          <a:cs typeface="Times New Roman" panose="02020603050405020304" pitchFamily="18" charset="0"/>
                        </a:rPr>
                        <a:t> </a:t>
                      </a:r>
                      <a:r>
                        <a:rPr lang="en-US" sz="2400" b="0" dirty="0" smtClean="0">
                          <a:effectLst/>
                          <a:latin typeface="Times New Roman" panose="02020603050405020304" pitchFamily="18" charset="0"/>
                          <a:ea typeface="Times New Roman"/>
                          <a:cs typeface="Times New Roman" panose="02020603050405020304" pitchFamily="18" charset="0"/>
                        </a:rPr>
                        <a:t>L. </a:t>
                      </a:r>
                      <a:endParaRPr lang="en-US" sz="24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400" dirty="0" smtClean="0">
                          <a:latin typeface="Times New Roman" panose="02020603050405020304" pitchFamily="18" charset="0"/>
                          <a:cs typeface="Times New Roman" panose="02020603050405020304" pitchFamily="18" charset="0"/>
                        </a:rPr>
                        <a:t>Cucumber</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400" dirty="0" smtClean="0">
                          <a:cs typeface="+mj-cs"/>
                        </a:rPr>
                        <a:t>الخيار</a:t>
                      </a:r>
                      <a:endParaRPr lang="en-US" sz="240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370840">
                <a:tc>
                  <a:txBody>
                    <a:bodyPr/>
                    <a:lstStyle/>
                    <a:p>
                      <a:r>
                        <a:rPr lang="en-US" sz="2400" b="0" i="1" dirty="0" err="1" smtClean="0">
                          <a:effectLst/>
                          <a:latin typeface="Times New Roman" panose="02020603050405020304" pitchFamily="18" charset="0"/>
                          <a:ea typeface="Times New Roman"/>
                          <a:cs typeface="Times New Roman" panose="02020603050405020304" pitchFamily="18" charset="0"/>
                        </a:rPr>
                        <a:t>Cucumis</a:t>
                      </a:r>
                      <a:r>
                        <a:rPr lang="en-US" sz="2400" b="0" i="1" dirty="0" smtClean="0">
                          <a:effectLst/>
                          <a:latin typeface="Times New Roman" panose="02020603050405020304" pitchFamily="18" charset="0"/>
                          <a:ea typeface="Times New Roman"/>
                          <a:cs typeface="Times New Roman" panose="02020603050405020304" pitchFamily="18" charset="0"/>
                        </a:rPr>
                        <a:t> </a:t>
                      </a:r>
                      <a:r>
                        <a:rPr lang="en-US" sz="2400" b="0" i="1" dirty="0" err="1" smtClean="0">
                          <a:effectLst/>
                          <a:latin typeface="Times New Roman" panose="02020603050405020304" pitchFamily="18" charset="0"/>
                          <a:ea typeface="Times New Roman"/>
                          <a:cs typeface="Times New Roman" panose="02020603050405020304" pitchFamily="18" charset="0"/>
                        </a:rPr>
                        <a:t>melo</a:t>
                      </a:r>
                      <a:r>
                        <a:rPr lang="en-US" sz="2400" b="0" i="1" dirty="0" smtClean="0">
                          <a:effectLst/>
                          <a:latin typeface="Times New Roman" panose="02020603050405020304" pitchFamily="18" charset="0"/>
                          <a:ea typeface="Times New Roman"/>
                          <a:cs typeface="Times New Roman" panose="02020603050405020304" pitchFamily="18" charset="0"/>
                        </a:rPr>
                        <a:t> </a:t>
                      </a:r>
                      <a:r>
                        <a:rPr lang="en-US" sz="2400" b="0" dirty="0" smtClean="0">
                          <a:effectLst/>
                          <a:latin typeface="Times New Roman" panose="02020603050405020304" pitchFamily="18" charset="0"/>
                          <a:ea typeface="Times New Roman"/>
                          <a:cs typeface="Times New Roman" panose="02020603050405020304" pitchFamily="18" charset="0"/>
                        </a:rPr>
                        <a:t>L. </a:t>
                      </a:r>
                      <a:endParaRPr lang="en-US" sz="24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400" dirty="0" smtClean="0">
                          <a:latin typeface="Times New Roman" panose="02020603050405020304" pitchFamily="18" charset="0"/>
                          <a:cs typeface="Times New Roman" panose="02020603050405020304" pitchFamily="18" charset="0"/>
                        </a:rPr>
                        <a:t>Melon </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400" dirty="0" smtClean="0">
                          <a:cs typeface="+mj-cs"/>
                        </a:rPr>
                        <a:t>البطيخ</a:t>
                      </a:r>
                      <a:endParaRPr lang="en-US" sz="240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370840">
                <a:tc>
                  <a:txBody>
                    <a:bodyPr/>
                    <a:lstStyle/>
                    <a:p>
                      <a:r>
                        <a:rPr lang="en-US" sz="2400" b="0" i="1" dirty="0" err="1" smtClean="0">
                          <a:effectLst/>
                          <a:latin typeface="Times New Roman" panose="02020603050405020304" pitchFamily="18" charset="0"/>
                          <a:ea typeface="Times New Roman"/>
                          <a:cs typeface="Times New Roman" panose="02020603050405020304" pitchFamily="18" charset="0"/>
                        </a:rPr>
                        <a:t>Citrullus</a:t>
                      </a:r>
                      <a:r>
                        <a:rPr lang="en-US" sz="2400" b="0" i="1" dirty="0" smtClean="0">
                          <a:effectLst/>
                          <a:latin typeface="Times New Roman" panose="02020603050405020304" pitchFamily="18" charset="0"/>
                          <a:ea typeface="Times New Roman"/>
                          <a:cs typeface="Times New Roman" panose="02020603050405020304" pitchFamily="18" charset="0"/>
                        </a:rPr>
                        <a:t> </a:t>
                      </a:r>
                      <a:r>
                        <a:rPr lang="en-US" sz="2400" b="0" i="1" dirty="0" err="1" smtClean="0">
                          <a:effectLst/>
                          <a:latin typeface="Times New Roman" panose="02020603050405020304" pitchFamily="18" charset="0"/>
                          <a:ea typeface="Times New Roman"/>
                          <a:cs typeface="Times New Roman" panose="02020603050405020304" pitchFamily="18" charset="0"/>
                        </a:rPr>
                        <a:t>lanatus</a:t>
                      </a:r>
                      <a:r>
                        <a:rPr lang="en-US" sz="2400" b="0" i="1" dirty="0" smtClean="0">
                          <a:effectLst/>
                          <a:latin typeface="Times New Roman" panose="02020603050405020304" pitchFamily="18" charset="0"/>
                          <a:ea typeface="Times New Roman"/>
                          <a:cs typeface="Times New Roman" panose="02020603050405020304" pitchFamily="18" charset="0"/>
                        </a:rPr>
                        <a:t>(</a:t>
                      </a:r>
                      <a:r>
                        <a:rPr lang="en-US" sz="2400" b="0" dirty="0" err="1" smtClean="0">
                          <a:effectLst/>
                          <a:latin typeface="Times New Roman" panose="02020603050405020304" pitchFamily="18" charset="0"/>
                          <a:ea typeface="Times New Roman"/>
                          <a:cs typeface="Times New Roman" panose="02020603050405020304" pitchFamily="18" charset="0"/>
                        </a:rPr>
                        <a:t>Thunb</a:t>
                      </a:r>
                      <a:r>
                        <a:rPr lang="en-US" sz="2400" b="0" dirty="0" smtClean="0">
                          <a:effectLst/>
                          <a:latin typeface="Times New Roman" panose="02020603050405020304" pitchFamily="18" charset="0"/>
                          <a:ea typeface="Times New Roman"/>
                          <a:cs typeface="Times New Roman" panose="02020603050405020304" pitchFamily="18" charset="0"/>
                        </a:rPr>
                        <a:t>.)</a:t>
                      </a:r>
                      <a:endParaRPr lang="en-US" sz="24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400" dirty="0" smtClean="0">
                          <a:latin typeface="Times New Roman" panose="02020603050405020304" pitchFamily="18" charset="0"/>
                          <a:cs typeface="Times New Roman" panose="02020603050405020304" pitchFamily="18" charset="0"/>
                        </a:rPr>
                        <a:t>Watermelon</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400" dirty="0" smtClean="0">
                          <a:cs typeface="+mj-cs"/>
                        </a:rPr>
                        <a:t>الرقي</a:t>
                      </a:r>
                      <a:endParaRPr lang="en-US" sz="240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370840">
                <a:tc>
                  <a:txBody>
                    <a:bodyPr/>
                    <a:lstStyle/>
                    <a:p>
                      <a:r>
                        <a:rPr lang="en-US" sz="2400" b="0" i="1" dirty="0" smtClean="0">
                          <a:latin typeface="Times New Roman" panose="02020603050405020304" pitchFamily="18" charset="0"/>
                          <a:cs typeface="Times New Roman" panose="02020603050405020304" pitchFamily="18" charset="0"/>
                        </a:rPr>
                        <a:t>Cucurbita pepo L. </a:t>
                      </a:r>
                      <a:endParaRPr lang="en-US" sz="2400" b="0" i="1"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400" dirty="0" smtClean="0">
                          <a:latin typeface="Times New Roman" panose="02020603050405020304" pitchFamily="18" charset="0"/>
                          <a:cs typeface="Times New Roman" panose="02020603050405020304" pitchFamily="18" charset="0"/>
                        </a:rPr>
                        <a:t>Squash or Summer Squash</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400" dirty="0" smtClean="0">
                          <a:cs typeface="+mj-cs"/>
                        </a:rPr>
                        <a:t>قرع الكوسة</a:t>
                      </a:r>
                      <a:endParaRPr lang="en-US" sz="240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370840">
                <a:tc>
                  <a:txBody>
                    <a:bodyPr/>
                    <a:lstStyle/>
                    <a:p>
                      <a:r>
                        <a:rPr lang="en-US" sz="2400" b="0" i="1" dirty="0" smtClean="0">
                          <a:effectLst/>
                          <a:latin typeface="Times New Roman" panose="02020603050405020304" pitchFamily="18" charset="0"/>
                          <a:ea typeface="Times New Roman"/>
                          <a:cs typeface="Times New Roman" panose="02020603050405020304" pitchFamily="18" charset="0"/>
                        </a:rPr>
                        <a:t>Cucurbita species</a:t>
                      </a:r>
                      <a:endParaRPr lang="en-US" sz="24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400" dirty="0" smtClean="0">
                          <a:latin typeface="Times New Roman" panose="02020603050405020304" pitchFamily="18" charset="0"/>
                          <a:cs typeface="Times New Roman" panose="02020603050405020304" pitchFamily="18" charset="0"/>
                        </a:rPr>
                        <a:t>Pumpkin</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400" dirty="0" smtClean="0">
                          <a:cs typeface="+mj-cs"/>
                        </a:rPr>
                        <a:t>القرع العسلي</a:t>
                      </a:r>
                      <a:endParaRPr lang="en-US" sz="240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370840">
                <a:tc>
                  <a:txBody>
                    <a:bodyPr/>
                    <a:lstStyle/>
                    <a:p>
                      <a:r>
                        <a:rPr lang="en-US" sz="2400" b="0" i="1" dirty="0" err="1" smtClean="0">
                          <a:latin typeface="Times New Roman" panose="02020603050405020304" pitchFamily="18" charset="0"/>
                          <a:cs typeface="Times New Roman" panose="02020603050405020304" pitchFamily="18" charset="0"/>
                        </a:rPr>
                        <a:t>Lagenaria</a:t>
                      </a:r>
                      <a:r>
                        <a:rPr lang="en-US" sz="2400" b="0" i="1" dirty="0" smtClean="0">
                          <a:latin typeface="Times New Roman" panose="02020603050405020304" pitchFamily="18" charset="0"/>
                          <a:cs typeface="Times New Roman" panose="02020603050405020304" pitchFamily="18" charset="0"/>
                        </a:rPr>
                        <a:t> </a:t>
                      </a:r>
                      <a:r>
                        <a:rPr lang="en-US" sz="2400" b="0" i="1" dirty="0" err="1" smtClean="0">
                          <a:latin typeface="Times New Roman" panose="02020603050405020304" pitchFamily="18" charset="0"/>
                          <a:cs typeface="Times New Roman" panose="02020603050405020304" pitchFamily="18" charset="0"/>
                        </a:rPr>
                        <a:t>siceraria</a:t>
                      </a:r>
                      <a:r>
                        <a:rPr lang="en-US" sz="2400" b="0" i="1" dirty="0" smtClean="0">
                          <a:latin typeface="Times New Roman" panose="02020603050405020304" pitchFamily="18" charset="0"/>
                          <a:cs typeface="Times New Roman" panose="02020603050405020304" pitchFamily="18" charset="0"/>
                        </a:rPr>
                        <a:t> </a:t>
                      </a:r>
                      <a:endParaRPr lang="en-US" sz="2400" b="0" i="1"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400" dirty="0" smtClean="0">
                          <a:latin typeface="Times New Roman" panose="02020603050405020304" pitchFamily="18" charset="0"/>
                          <a:cs typeface="Times New Roman" panose="02020603050405020304" pitchFamily="18" charset="0"/>
                        </a:rPr>
                        <a:t>Bottle gourd </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400" dirty="0" smtClean="0">
                          <a:cs typeface="+mj-cs"/>
                        </a:rPr>
                        <a:t>القرع العناكي</a:t>
                      </a:r>
                      <a:endParaRPr lang="en-US" sz="240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370840">
                <a:tc>
                  <a:txBody>
                    <a:bodyPr/>
                    <a:lstStyle/>
                    <a:p>
                      <a:r>
                        <a:rPr lang="en-US" sz="2400" b="0" dirty="0" err="1" smtClean="0">
                          <a:latin typeface="Times New Roman" panose="02020603050405020304" pitchFamily="18" charset="0"/>
                          <a:cs typeface="Times New Roman" panose="02020603050405020304" pitchFamily="18" charset="0"/>
                        </a:rPr>
                        <a:t>Cucumis</a:t>
                      </a:r>
                      <a:r>
                        <a:rPr lang="en-US" sz="2400" b="0" dirty="0" smtClean="0">
                          <a:latin typeface="Times New Roman" panose="02020603050405020304" pitchFamily="18" charset="0"/>
                          <a:cs typeface="Times New Roman" panose="02020603050405020304" pitchFamily="18" charset="0"/>
                        </a:rPr>
                        <a:t> </a:t>
                      </a:r>
                      <a:r>
                        <a:rPr lang="en-US" sz="2400" b="0" dirty="0" err="1" smtClean="0">
                          <a:latin typeface="Times New Roman" panose="02020603050405020304" pitchFamily="18" charset="0"/>
                          <a:cs typeface="Times New Roman" panose="02020603050405020304" pitchFamily="18" charset="0"/>
                        </a:rPr>
                        <a:t>melo</a:t>
                      </a:r>
                      <a:r>
                        <a:rPr lang="en-US" sz="2400" b="0" dirty="0" smtClean="0">
                          <a:latin typeface="Times New Roman" panose="02020603050405020304" pitchFamily="18" charset="0"/>
                          <a:cs typeface="Times New Roman" panose="02020603050405020304" pitchFamily="18" charset="0"/>
                        </a:rPr>
                        <a:t> var. </a:t>
                      </a:r>
                      <a:r>
                        <a:rPr lang="en-US" sz="2400" b="0" dirty="0" err="1" smtClean="0">
                          <a:latin typeface="Times New Roman" panose="02020603050405020304" pitchFamily="18" charset="0"/>
                          <a:cs typeface="Times New Roman" panose="02020603050405020304" pitchFamily="18" charset="0"/>
                        </a:rPr>
                        <a:t>flexuoses</a:t>
                      </a:r>
                      <a:r>
                        <a:rPr lang="en-US" sz="2400" b="0" dirty="0" smtClean="0">
                          <a:latin typeface="Times New Roman" panose="02020603050405020304" pitchFamily="18" charset="0"/>
                          <a:cs typeface="Times New Roman" panose="02020603050405020304" pitchFamily="18" charset="0"/>
                        </a:rPr>
                        <a:t> </a:t>
                      </a:r>
                      <a:r>
                        <a:rPr lang="en-US" sz="2400" b="0" dirty="0" err="1" smtClean="0">
                          <a:latin typeface="Times New Roman" panose="02020603050405020304" pitchFamily="18" charset="0"/>
                          <a:cs typeface="Times New Roman" panose="02020603050405020304" pitchFamily="18" charset="0"/>
                        </a:rPr>
                        <a:t>Naud</a:t>
                      </a:r>
                      <a:r>
                        <a:rPr lang="en-US" sz="2400" b="0" dirty="0" smtClean="0">
                          <a:latin typeface="Times New Roman" panose="02020603050405020304" pitchFamily="18" charset="0"/>
                          <a:cs typeface="Times New Roman" panose="02020603050405020304" pitchFamily="18" charset="0"/>
                        </a:rPr>
                        <a:t>. </a:t>
                      </a:r>
                      <a:endParaRPr lang="en-US" sz="24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400" dirty="0" smtClean="0">
                          <a:latin typeface="Times New Roman" panose="02020603050405020304" pitchFamily="18" charset="0"/>
                          <a:cs typeface="Times New Roman" panose="02020603050405020304" pitchFamily="18" charset="0"/>
                        </a:rPr>
                        <a:t>Snake cucumber</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400" dirty="0" smtClean="0">
                          <a:cs typeface="+mj-cs"/>
                        </a:rPr>
                        <a:t>خيار القثاء</a:t>
                      </a:r>
                      <a:endParaRPr lang="en-US" sz="240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bl>
          </a:graphicData>
        </a:graphic>
      </p:graphicFrame>
    </p:spTree>
    <p:extLst>
      <p:ext uri="{BB962C8B-B14F-4D97-AF65-F5344CB8AC3E}">
        <p14:creationId xmlns:p14="http://schemas.microsoft.com/office/powerpoint/2010/main" val="2741664157"/>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9452704"/>
              </p:ext>
            </p:extLst>
          </p:nvPr>
        </p:nvGraphicFramePr>
        <p:xfrm>
          <a:off x="381000" y="1066800"/>
          <a:ext cx="8229600" cy="4206240"/>
        </p:xfrm>
        <a:graphic>
          <a:graphicData uri="http://schemas.openxmlformats.org/drawingml/2006/table">
            <a:tbl>
              <a:tblPr firstRow="1" bandRow="1">
                <a:effectLst>
                  <a:innerShdw blurRad="63500" dist="50800" dir="18900000">
                    <a:prstClr val="black">
                      <a:alpha val="50000"/>
                    </a:prstClr>
                  </a:innerShdw>
                </a:effectLst>
                <a:tableStyleId>{5C22544A-7EE6-4342-B048-85BDC9FD1C3A}</a:tableStyleId>
              </a:tblPr>
              <a:tblGrid>
                <a:gridCol w="2743200"/>
                <a:gridCol w="2743200"/>
                <a:gridCol w="2743200"/>
              </a:tblGrid>
              <a:tr h="370840">
                <a:tc>
                  <a:txBody>
                    <a:bodyPr/>
                    <a:lstStyle/>
                    <a:p>
                      <a:pPr algn="ctr"/>
                      <a:r>
                        <a:rPr lang="ar-IQ" sz="2400" dirty="0" smtClean="0">
                          <a:cs typeface="+mj-cs"/>
                        </a:rPr>
                        <a:t>الاسم العلمي </a:t>
                      </a:r>
                      <a:endParaRPr lang="en-US" sz="2400" dirty="0">
                        <a:cs typeface="+mj-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00A283"/>
                    </a:solidFill>
                  </a:tcPr>
                </a:tc>
                <a:tc>
                  <a:txBody>
                    <a:bodyPr/>
                    <a:lstStyle/>
                    <a:p>
                      <a:pPr algn="ctr"/>
                      <a:r>
                        <a:rPr lang="ar-IQ" sz="2400" dirty="0" smtClean="0">
                          <a:cs typeface="+mj-cs"/>
                        </a:rPr>
                        <a:t>الاسم بالانكليزي</a:t>
                      </a:r>
                      <a:endParaRPr lang="en-US" sz="2400" dirty="0">
                        <a:cs typeface="+mj-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00A283"/>
                    </a:solidFill>
                  </a:tcPr>
                </a:tc>
                <a:tc>
                  <a:txBody>
                    <a:bodyPr/>
                    <a:lstStyle/>
                    <a:p>
                      <a:pPr algn="ctr"/>
                      <a:r>
                        <a:rPr lang="ar-IQ" sz="2400" dirty="0" smtClean="0">
                          <a:cs typeface="+mj-cs"/>
                        </a:rPr>
                        <a:t>الاسم بالعربي</a:t>
                      </a:r>
                      <a:endParaRPr lang="en-US" sz="2400" dirty="0">
                        <a:cs typeface="+mj-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00A283"/>
                    </a:solidFill>
                  </a:tcPr>
                </a:tc>
              </a:tr>
              <a:tr h="370840">
                <a:tc gridSpan="3">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2400" b="1" i="0" u="none" strike="noStrike" kern="1200" cap="none" spc="0" normalizeH="0" baseline="0" noProof="0" dirty="0" smtClean="0">
                          <a:ln>
                            <a:noFill/>
                          </a:ln>
                          <a:solidFill>
                            <a:srgbClr val="C00000"/>
                          </a:solidFill>
                          <a:effectLst/>
                          <a:uLnTx/>
                          <a:uFillTx/>
                          <a:latin typeface="+mn-lt"/>
                          <a:ea typeface="+mn-ea"/>
                          <a:cs typeface="Times New Roman"/>
                        </a:rPr>
                        <a:t>نباتات ذات الفلقتين</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tcPr>
                </a:tc>
                <a:tc hMerge="1">
                  <a:txBody>
                    <a:bodyPr/>
                    <a:lstStyle/>
                    <a:p>
                      <a:endParaRPr lang="en-US"/>
                    </a:p>
                  </a:txBody>
                  <a:tcP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tcPr>
                </a:tc>
                <a:tc hMerge="1">
                  <a:txBody>
                    <a:bodyPr/>
                    <a:lstStyle/>
                    <a:p>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370840">
                <a:tc>
                  <a:txBody>
                    <a:bodyPr/>
                    <a:lstStyle/>
                    <a:p>
                      <a:r>
                        <a:rPr lang="en-US" sz="2400" b="0" dirty="0" err="1" smtClean="0">
                          <a:effectLst/>
                          <a:latin typeface="Times New Roman"/>
                          <a:ea typeface="Times New Roman"/>
                          <a:cs typeface="+mj-cs"/>
                        </a:rPr>
                        <a:t>Malvaceae</a:t>
                      </a:r>
                      <a:endParaRPr lang="en-US" sz="24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ar-IQ" sz="2400" b="0" dirty="0" smtClean="0">
                          <a:cs typeface="+mj-cs"/>
                        </a:rPr>
                        <a:t>-</a:t>
                      </a:r>
                      <a:endParaRPr lang="en-US" sz="24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marL="457200" indent="-457200" algn="just" rtl="1">
                        <a:buClr>
                          <a:srgbClr val="FF3399"/>
                        </a:buClr>
                        <a:buFont typeface="+mj-lt"/>
                        <a:buAutoNum type="arabicPeriod" startAt="8"/>
                      </a:pPr>
                      <a:r>
                        <a:rPr lang="ar-IQ" sz="2400" b="0" dirty="0" smtClean="0">
                          <a:cs typeface="+mj-cs"/>
                        </a:rPr>
                        <a:t>العائلة الخبازية</a:t>
                      </a:r>
                      <a:endParaRPr lang="en-US" sz="24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370840">
                <a:tc>
                  <a:txBody>
                    <a:bodyPr/>
                    <a:lstStyle/>
                    <a:p>
                      <a:r>
                        <a:rPr lang="en-US" sz="2400" b="0" i="1" dirty="0" err="1" smtClean="0">
                          <a:effectLst/>
                          <a:latin typeface="Times New Roman"/>
                          <a:ea typeface="Times New Roman"/>
                          <a:cs typeface="+mj-cs"/>
                        </a:rPr>
                        <a:t>Abelmoschus</a:t>
                      </a:r>
                      <a:r>
                        <a:rPr lang="en-US" sz="2400" b="0" dirty="0" smtClean="0">
                          <a:effectLst/>
                          <a:latin typeface="Times New Roman"/>
                          <a:ea typeface="Times New Roman"/>
                          <a:cs typeface="+mj-cs"/>
                        </a:rPr>
                        <a:t> </a:t>
                      </a:r>
                      <a:r>
                        <a:rPr lang="en-US" sz="2400" b="0" i="1" dirty="0" err="1" smtClean="0">
                          <a:effectLst/>
                          <a:latin typeface="Times New Roman"/>
                          <a:ea typeface="Times New Roman"/>
                          <a:cs typeface="+mj-cs"/>
                        </a:rPr>
                        <a:t>esculentus</a:t>
                      </a:r>
                      <a:r>
                        <a:rPr lang="en-US" sz="2400" b="0" dirty="0" smtClean="0">
                          <a:effectLst/>
                          <a:latin typeface="Times New Roman"/>
                          <a:ea typeface="Times New Roman"/>
                          <a:cs typeface="+mj-cs"/>
                        </a:rPr>
                        <a:t>(L.) </a:t>
                      </a:r>
                      <a:r>
                        <a:rPr lang="en-US" sz="2400" b="0" dirty="0" err="1" smtClean="0">
                          <a:effectLst/>
                          <a:latin typeface="Times New Roman"/>
                          <a:ea typeface="Times New Roman"/>
                          <a:cs typeface="+mj-cs"/>
                        </a:rPr>
                        <a:t>Moenth</a:t>
                      </a:r>
                      <a:r>
                        <a:rPr lang="en-US" sz="2400" b="0" dirty="0" smtClean="0">
                          <a:effectLst/>
                          <a:latin typeface="Times New Roman"/>
                          <a:ea typeface="Times New Roman"/>
                          <a:cs typeface="+mj-cs"/>
                        </a:rPr>
                        <a:t>.</a:t>
                      </a:r>
                      <a:endParaRPr lang="en-US" sz="24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400" b="0" dirty="0" smtClean="0">
                          <a:effectLst/>
                          <a:latin typeface="Times New Roman"/>
                          <a:ea typeface="Times New Roman"/>
                          <a:cs typeface="+mj-cs"/>
                        </a:rPr>
                        <a:t>Okra</a:t>
                      </a:r>
                      <a:r>
                        <a:rPr lang="ar-IQ" sz="2400" b="0" dirty="0" smtClean="0">
                          <a:effectLst/>
                          <a:latin typeface="Times New Roman"/>
                          <a:ea typeface="Times New Roman"/>
                          <a:cs typeface="+mj-cs"/>
                        </a:rPr>
                        <a:t> </a:t>
                      </a:r>
                      <a:endParaRPr lang="en-US" sz="24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2400" b="0" dirty="0" smtClean="0">
                          <a:cs typeface="+mj-cs"/>
                        </a:rPr>
                        <a:t>الباميا</a:t>
                      </a:r>
                      <a:endParaRPr lang="en-US" sz="24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370840">
                <a:tc>
                  <a:txBody>
                    <a:bodyPr/>
                    <a:lstStyle/>
                    <a:p>
                      <a:r>
                        <a:rPr lang="en-US" sz="2400" b="0" dirty="0" err="1" smtClean="0">
                          <a:effectLst/>
                          <a:latin typeface="Times New Roman"/>
                          <a:ea typeface="Times New Roman"/>
                          <a:cs typeface="+mj-cs"/>
                        </a:rPr>
                        <a:t>Convolvulaceae</a:t>
                      </a:r>
                      <a:r>
                        <a:rPr lang="en-US" sz="2400" b="0" dirty="0" smtClean="0">
                          <a:effectLst/>
                          <a:latin typeface="Times New Roman"/>
                          <a:ea typeface="Times New Roman"/>
                          <a:cs typeface="+mj-cs"/>
                        </a:rPr>
                        <a:t> </a:t>
                      </a:r>
                      <a:endParaRPr lang="en-US" sz="24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r>
                        <a:rPr lang="en-US" sz="2400" b="0" dirty="0" smtClean="0">
                          <a:effectLst/>
                          <a:latin typeface="Times New Roman"/>
                          <a:ea typeface="Times New Roman"/>
                          <a:cs typeface="+mj-cs"/>
                        </a:rPr>
                        <a:t>Morning-Glory family</a:t>
                      </a:r>
                      <a:endParaRPr lang="en-US" sz="24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marL="457200" indent="-457200" algn="just" rtl="1">
                        <a:buClr>
                          <a:srgbClr val="FF3399"/>
                        </a:buClr>
                        <a:buFont typeface="+mj-lt"/>
                        <a:buAutoNum type="arabicPeriod" startAt="9"/>
                      </a:pPr>
                      <a:r>
                        <a:rPr lang="ar-IQ" sz="2400" b="0" dirty="0" smtClean="0">
                          <a:cs typeface="+mj-cs"/>
                        </a:rPr>
                        <a:t>العائلة العليقية</a:t>
                      </a:r>
                      <a:endParaRPr lang="en-US" sz="24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370840">
                <a:tc>
                  <a:txBody>
                    <a:bodyPr/>
                    <a:lstStyle/>
                    <a:p>
                      <a:r>
                        <a:rPr lang="en-US" sz="2400" b="0" i="1" dirty="0" smtClean="0">
                          <a:effectLst/>
                          <a:latin typeface="Times New Roman"/>
                          <a:ea typeface="Times New Roman"/>
                          <a:cs typeface="+mj-cs"/>
                        </a:rPr>
                        <a:t>Ipomoea</a:t>
                      </a:r>
                      <a:r>
                        <a:rPr lang="en-US" sz="2400" b="0" dirty="0" smtClean="0">
                          <a:effectLst/>
                          <a:latin typeface="Times New Roman"/>
                          <a:ea typeface="Times New Roman"/>
                          <a:cs typeface="+mj-cs"/>
                        </a:rPr>
                        <a:t> </a:t>
                      </a:r>
                      <a:r>
                        <a:rPr lang="en-US" sz="2400" b="0" i="1" dirty="0" err="1" smtClean="0">
                          <a:effectLst/>
                          <a:latin typeface="Times New Roman"/>
                          <a:ea typeface="Times New Roman"/>
                          <a:cs typeface="+mj-cs"/>
                        </a:rPr>
                        <a:t>batatas</a:t>
                      </a:r>
                      <a:r>
                        <a:rPr lang="en-US" sz="2400" b="0" dirty="0" smtClean="0">
                          <a:effectLst/>
                          <a:latin typeface="Times New Roman"/>
                          <a:ea typeface="Times New Roman"/>
                          <a:cs typeface="+mj-cs"/>
                        </a:rPr>
                        <a:t>(L.) Lam. </a:t>
                      </a:r>
                      <a:endParaRPr lang="en-US" sz="24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r>
                        <a:rPr lang="en-US" sz="2400" b="0" dirty="0" smtClean="0">
                          <a:latin typeface="Times New Roman" panose="02020603050405020304" pitchFamily="18" charset="0"/>
                          <a:cs typeface="Times New Roman" panose="02020603050405020304" pitchFamily="18" charset="0"/>
                        </a:rPr>
                        <a:t>Sweet Potato</a:t>
                      </a:r>
                      <a:endParaRPr lang="en-US" sz="24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marL="457200" indent="-457200" algn="just" rtl="1">
                        <a:buClr>
                          <a:srgbClr val="FF3399"/>
                        </a:buClr>
                        <a:buFont typeface="+mj-lt"/>
                        <a:buAutoNum type="arabicPeriod" startAt="10"/>
                      </a:pPr>
                      <a:r>
                        <a:rPr lang="ar-IQ" sz="2400" b="0" dirty="0" smtClean="0">
                          <a:cs typeface="+mj-cs"/>
                        </a:rPr>
                        <a:t>البطاطا الحلوة</a:t>
                      </a:r>
                      <a:endParaRPr lang="en-US" sz="24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bl>
          </a:graphicData>
        </a:graphic>
      </p:graphicFrame>
    </p:spTree>
    <p:extLst>
      <p:ext uri="{BB962C8B-B14F-4D97-AF65-F5344CB8AC3E}">
        <p14:creationId xmlns:p14="http://schemas.microsoft.com/office/powerpoint/2010/main" val="2709280795"/>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228600" y="152400"/>
            <a:ext cx="8610600" cy="6477000"/>
          </a:xfrm>
        </p:spPr>
        <p:txBody>
          <a:bodyPr>
            <a:normAutofit/>
          </a:bodyPr>
          <a:lstStyle/>
          <a:p>
            <a:pPr marL="457200" indent="-457200" algn="just" rtl="1">
              <a:buClr>
                <a:srgbClr val="FF3399"/>
              </a:buClr>
              <a:buFont typeface="+mj-lt"/>
              <a:buAutoNum type="arabicPeriod" startAt="2"/>
            </a:pPr>
            <a:r>
              <a:rPr lang="ar-IQ" sz="2400" dirty="0" smtClean="0">
                <a:solidFill>
                  <a:srgbClr val="7030A0"/>
                </a:solidFill>
                <a:cs typeface="+mj-cs"/>
              </a:rPr>
              <a:t>التقسيم </a:t>
            </a:r>
            <a:r>
              <a:rPr lang="ar-IQ" sz="2400" dirty="0">
                <a:solidFill>
                  <a:srgbClr val="7030A0"/>
                </a:solidFill>
                <a:cs typeface="+mj-cs"/>
              </a:rPr>
              <a:t>حسب استعمالها كغذاء من قبل الانسان  </a:t>
            </a:r>
            <a:r>
              <a:rPr lang="en-US" sz="2400" dirty="0">
                <a:solidFill>
                  <a:schemeClr val="accent1">
                    <a:lumMod val="75000"/>
                  </a:schemeClr>
                </a:solidFill>
                <a:cs typeface="+mj-cs"/>
              </a:rPr>
              <a:t>Use as </a:t>
            </a:r>
            <a:r>
              <a:rPr lang="en-US" sz="2400" dirty="0" err="1">
                <a:solidFill>
                  <a:schemeClr val="accent1">
                    <a:lumMod val="75000"/>
                  </a:schemeClr>
                </a:solidFill>
                <a:cs typeface="+mj-cs"/>
              </a:rPr>
              <a:t>humun</a:t>
            </a:r>
            <a:r>
              <a:rPr lang="en-US" sz="2400" dirty="0">
                <a:solidFill>
                  <a:schemeClr val="accent1">
                    <a:lumMod val="75000"/>
                  </a:schemeClr>
                </a:solidFill>
                <a:cs typeface="+mj-cs"/>
              </a:rPr>
              <a:t> food   </a:t>
            </a:r>
          </a:p>
          <a:p>
            <a:pPr marL="185738" indent="-185738" algn="just" rtl="1">
              <a:buNone/>
            </a:pPr>
            <a:r>
              <a:rPr lang="ar-IQ" sz="2400" dirty="0" smtClean="0">
                <a:cs typeface="+mj-cs"/>
              </a:rPr>
              <a:t>- يقصد </a:t>
            </a:r>
            <a:r>
              <a:rPr lang="ar-IQ" sz="2400" dirty="0">
                <a:cs typeface="+mj-cs"/>
              </a:rPr>
              <a:t>به تقسيم محاصيل الخضر حسب الجزء الذي يؤكل (الجزء الاقتصادي) وكما يأتي:</a:t>
            </a:r>
          </a:p>
          <a:p>
            <a:pPr algn="just" rtl="1">
              <a:buClr>
                <a:srgbClr val="FF3399"/>
              </a:buClr>
            </a:pPr>
            <a:r>
              <a:rPr lang="ar-IQ" sz="2400" dirty="0" smtClean="0">
                <a:cs typeface="+mj-cs"/>
              </a:rPr>
              <a:t>محاصيل </a:t>
            </a:r>
            <a:r>
              <a:rPr lang="ar-IQ" sz="2400" dirty="0">
                <a:cs typeface="+mj-cs"/>
              </a:rPr>
              <a:t>تؤكل جذورها: الجزر – الشلغم – البطاطا الحلوة – الشوندر </a:t>
            </a:r>
            <a:r>
              <a:rPr lang="ar-IQ" sz="2400" dirty="0" smtClean="0">
                <a:cs typeface="+mj-cs"/>
              </a:rPr>
              <a:t>.</a:t>
            </a:r>
            <a:endParaRPr lang="ar-IQ" sz="2400" dirty="0">
              <a:cs typeface="+mj-cs"/>
            </a:endParaRPr>
          </a:p>
          <a:p>
            <a:pPr algn="just" rtl="1">
              <a:buClr>
                <a:srgbClr val="FF3399"/>
              </a:buClr>
            </a:pPr>
            <a:r>
              <a:rPr lang="ar-IQ" sz="2400" dirty="0" smtClean="0">
                <a:cs typeface="+mj-cs"/>
              </a:rPr>
              <a:t>محاصيل </a:t>
            </a:r>
            <a:r>
              <a:rPr lang="ar-IQ" sz="2400" dirty="0">
                <a:cs typeface="+mj-cs"/>
              </a:rPr>
              <a:t>تؤكل جذورها + اوراقها: الفجل </a:t>
            </a:r>
            <a:r>
              <a:rPr lang="ar-IQ" sz="2400" dirty="0" smtClean="0">
                <a:cs typeface="+mj-cs"/>
              </a:rPr>
              <a:t>.</a:t>
            </a:r>
            <a:endParaRPr lang="ar-IQ" sz="2400" dirty="0">
              <a:cs typeface="+mj-cs"/>
            </a:endParaRPr>
          </a:p>
          <a:p>
            <a:pPr algn="just" rtl="1">
              <a:buClr>
                <a:srgbClr val="FF3399"/>
              </a:buClr>
            </a:pPr>
            <a:r>
              <a:rPr lang="ar-IQ" sz="2400" dirty="0" smtClean="0">
                <a:cs typeface="+mj-cs"/>
              </a:rPr>
              <a:t>محاصيل </a:t>
            </a:r>
            <a:r>
              <a:rPr lang="ar-IQ" sz="2400" dirty="0">
                <a:cs typeface="+mj-cs"/>
              </a:rPr>
              <a:t>تؤكل سيقانها: الكلم </a:t>
            </a:r>
            <a:r>
              <a:rPr lang="ar-IQ" sz="2400" dirty="0" smtClean="0">
                <a:cs typeface="+mj-cs"/>
              </a:rPr>
              <a:t>.</a:t>
            </a:r>
            <a:endParaRPr lang="ar-IQ" sz="2400" dirty="0">
              <a:cs typeface="+mj-cs"/>
            </a:endParaRPr>
          </a:p>
          <a:p>
            <a:pPr algn="just" rtl="1">
              <a:buClr>
                <a:srgbClr val="FF3399"/>
              </a:buClr>
            </a:pPr>
            <a:r>
              <a:rPr lang="ar-IQ" sz="2400" dirty="0" smtClean="0">
                <a:cs typeface="+mj-cs"/>
              </a:rPr>
              <a:t>محاصيل </a:t>
            </a:r>
            <a:r>
              <a:rPr lang="ar-IQ" sz="2400" dirty="0">
                <a:cs typeface="+mj-cs"/>
              </a:rPr>
              <a:t>تؤكل سيقانها +اوراقها: </a:t>
            </a:r>
            <a:r>
              <a:rPr lang="ar-IQ" sz="2400" dirty="0" smtClean="0">
                <a:cs typeface="+mj-cs"/>
              </a:rPr>
              <a:t>الخس.</a:t>
            </a:r>
            <a:endParaRPr lang="ar-IQ" sz="2400" dirty="0">
              <a:cs typeface="+mj-cs"/>
            </a:endParaRPr>
          </a:p>
          <a:p>
            <a:pPr algn="just" rtl="1">
              <a:buClr>
                <a:srgbClr val="FF3399"/>
              </a:buClr>
            </a:pPr>
            <a:r>
              <a:rPr lang="ar-IQ" sz="2400" dirty="0" smtClean="0">
                <a:cs typeface="+mj-cs"/>
              </a:rPr>
              <a:t>محاصيل </a:t>
            </a:r>
            <a:r>
              <a:rPr lang="ar-IQ" sz="2400" dirty="0">
                <a:cs typeface="+mj-cs"/>
              </a:rPr>
              <a:t>تؤكل اوراقها: اللهانة – السلق – السبانغ – الكرفس – المعدنوس – </a:t>
            </a:r>
            <a:r>
              <a:rPr lang="ar-IQ" sz="2400" dirty="0" smtClean="0">
                <a:cs typeface="+mj-cs"/>
              </a:rPr>
              <a:t>الملوخية.</a:t>
            </a:r>
            <a:endParaRPr lang="ar-IQ" sz="2400" dirty="0">
              <a:cs typeface="+mj-cs"/>
            </a:endParaRPr>
          </a:p>
          <a:p>
            <a:pPr algn="just" rtl="1">
              <a:buClr>
                <a:srgbClr val="FF3399"/>
              </a:buClr>
            </a:pPr>
            <a:r>
              <a:rPr lang="ar-IQ" sz="2400" dirty="0" smtClean="0">
                <a:cs typeface="+mj-cs"/>
              </a:rPr>
              <a:t>محاصيل </a:t>
            </a:r>
            <a:r>
              <a:rPr lang="ar-IQ" sz="2400" dirty="0">
                <a:cs typeface="+mj-cs"/>
              </a:rPr>
              <a:t>تؤكل أزهارها (نوراتها الزهرية): القرنابيط - البروكولي </a:t>
            </a:r>
            <a:r>
              <a:rPr lang="ar-IQ" sz="2400" dirty="0" smtClean="0">
                <a:cs typeface="+mj-cs"/>
              </a:rPr>
              <a:t>.</a:t>
            </a:r>
            <a:endParaRPr lang="ar-IQ" sz="2400" dirty="0">
              <a:cs typeface="+mj-cs"/>
            </a:endParaRPr>
          </a:p>
          <a:p>
            <a:pPr algn="just" rtl="1">
              <a:buClr>
                <a:srgbClr val="FF3399"/>
              </a:buClr>
            </a:pPr>
            <a:r>
              <a:rPr lang="ar-IQ" sz="2400" dirty="0" smtClean="0">
                <a:cs typeface="+mj-cs"/>
              </a:rPr>
              <a:t>محاصيل </a:t>
            </a:r>
            <a:r>
              <a:rPr lang="ar-IQ" sz="2400" dirty="0">
                <a:cs typeface="+mj-cs"/>
              </a:rPr>
              <a:t>تؤكل ثمارها: الباميا – الباذنجان – الطماطة – الفلفل </a:t>
            </a:r>
            <a:r>
              <a:rPr lang="ar-IQ" sz="2400" dirty="0" smtClean="0">
                <a:cs typeface="+mj-cs"/>
              </a:rPr>
              <a:t>.</a:t>
            </a:r>
            <a:endParaRPr lang="ar-IQ" sz="2400" dirty="0">
              <a:cs typeface="+mj-cs"/>
            </a:endParaRPr>
          </a:p>
          <a:p>
            <a:pPr algn="just" rtl="1">
              <a:buClr>
                <a:srgbClr val="FF3399"/>
              </a:buClr>
            </a:pPr>
            <a:r>
              <a:rPr lang="ar-IQ" sz="2400" dirty="0" smtClean="0">
                <a:cs typeface="+mj-cs"/>
              </a:rPr>
              <a:t>محاصيل </a:t>
            </a:r>
            <a:r>
              <a:rPr lang="ar-IQ" sz="2400" dirty="0">
                <a:cs typeface="+mj-cs"/>
              </a:rPr>
              <a:t>تؤكل ثمارها + بذورها: القرعيات </a:t>
            </a:r>
            <a:r>
              <a:rPr lang="ar-IQ" sz="2400" dirty="0" smtClean="0">
                <a:cs typeface="+mj-cs"/>
              </a:rPr>
              <a:t>والبقوليات.</a:t>
            </a:r>
            <a:endParaRPr lang="ar-IQ" sz="2400" dirty="0">
              <a:cs typeface="+mj-cs"/>
            </a:endParaRPr>
          </a:p>
          <a:p>
            <a:pPr algn="just" rtl="1">
              <a:buClr>
                <a:srgbClr val="FF3399"/>
              </a:buClr>
            </a:pPr>
            <a:r>
              <a:rPr lang="ar-IQ" sz="2400" dirty="0" smtClean="0">
                <a:cs typeface="+mj-cs"/>
              </a:rPr>
              <a:t>محاصيل </a:t>
            </a:r>
            <a:r>
              <a:rPr lang="ar-IQ" sz="2400" dirty="0">
                <a:cs typeface="+mj-cs"/>
              </a:rPr>
              <a:t>يؤكل مجموعها الخضري: الرشاد – الكراث – البربين(الرجلة) </a:t>
            </a:r>
            <a:r>
              <a:rPr lang="ar-IQ" sz="2400" dirty="0" smtClean="0">
                <a:cs typeface="+mj-cs"/>
              </a:rPr>
              <a:t>.</a:t>
            </a:r>
            <a:endParaRPr lang="ar-IQ" sz="2400" dirty="0">
              <a:cs typeface="+mj-cs"/>
            </a:endParaRPr>
          </a:p>
          <a:p>
            <a:pPr algn="just" rtl="1">
              <a:buClr>
                <a:srgbClr val="FF3399"/>
              </a:buClr>
            </a:pPr>
            <a:r>
              <a:rPr lang="ar-IQ" sz="2400" dirty="0" smtClean="0">
                <a:cs typeface="+mj-cs"/>
              </a:rPr>
              <a:t>محاصيل </a:t>
            </a:r>
            <a:r>
              <a:rPr lang="ar-IQ" sz="2400" dirty="0">
                <a:cs typeface="+mj-cs"/>
              </a:rPr>
              <a:t>تؤكل درناتها:  البطاطا – </a:t>
            </a:r>
            <a:r>
              <a:rPr lang="ar-IQ" sz="2400" dirty="0" smtClean="0">
                <a:cs typeface="+mj-cs"/>
              </a:rPr>
              <a:t>الطرطوفة </a:t>
            </a:r>
          </a:p>
          <a:p>
            <a:pPr algn="just" rtl="1">
              <a:buClr>
                <a:srgbClr val="FF3399"/>
              </a:buClr>
            </a:pPr>
            <a:r>
              <a:rPr lang="ar-IQ" sz="2400" dirty="0" smtClean="0">
                <a:cs typeface="+mj-cs"/>
              </a:rPr>
              <a:t>محاصيل </a:t>
            </a:r>
            <a:r>
              <a:rPr lang="ar-IQ" sz="2400" dirty="0">
                <a:cs typeface="+mj-cs"/>
              </a:rPr>
              <a:t>تؤكل ابصالها:  البصل – الثوم </a:t>
            </a:r>
            <a:r>
              <a:rPr lang="ar-IQ" sz="2400" dirty="0" smtClean="0">
                <a:cs typeface="+mj-cs"/>
              </a:rPr>
              <a:t>.</a:t>
            </a:r>
            <a:endParaRPr lang="ar-IQ" sz="2400" dirty="0">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1485909622"/>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533400"/>
            <a:ext cx="8229600" cy="6019800"/>
          </a:xfrm>
        </p:spPr>
        <p:txBody>
          <a:bodyPr>
            <a:normAutofit/>
          </a:bodyPr>
          <a:lstStyle/>
          <a:p>
            <a:pPr marL="457200" indent="-457200" algn="just" rtl="1">
              <a:buClr>
                <a:srgbClr val="FF3399"/>
              </a:buClr>
              <a:buFont typeface="+mj-lt"/>
              <a:buAutoNum type="arabicPeriod" startAt="3"/>
            </a:pPr>
            <a:r>
              <a:rPr lang="ar-IQ" sz="2400" b="1" dirty="0" smtClean="0">
                <a:solidFill>
                  <a:srgbClr val="7030A0"/>
                </a:solidFill>
                <a:cs typeface="+mj-cs"/>
              </a:rPr>
              <a:t>التقسيم </a:t>
            </a:r>
            <a:r>
              <a:rPr lang="ar-IQ" sz="2400" b="1" dirty="0">
                <a:solidFill>
                  <a:srgbClr val="7030A0"/>
                </a:solidFill>
                <a:cs typeface="+mj-cs"/>
              </a:rPr>
              <a:t>حسب الظروف المناخية </a:t>
            </a:r>
            <a:r>
              <a:rPr lang="en-US" sz="2400" b="1" dirty="0">
                <a:solidFill>
                  <a:schemeClr val="accent1">
                    <a:lumMod val="75000"/>
                  </a:schemeClr>
                </a:solidFill>
                <a:cs typeface="+mj-cs"/>
              </a:rPr>
              <a:t>Climatic requirements </a:t>
            </a:r>
          </a:p>
          <a:p>
            <a:pPr algn="just" rtl="1">
              <a:buFontTx/>
              <a:buChar char="-"/>
            </a:pPr>
            <a:r>
              <a:rPr lang="ar-IQ" sz="2400" dirty="0" smtClean="0">
                <a:cs typeface="+mj-cs"/>
              </a:rPr>
              <a:t>تختلف </a:t>
            </a:r>
            <a:r>
              <a:rPr lang="ar-IQ" sz="2400" dirty="0">
                <a:cs typeface="+mj-cs"/>
              </a:rPr>
              <a:t>متطلبات محاصيل الخضر من حيث الظروف المناخية وبالدرجة الرئيسة درجة </a:t>
            </a:r>
            <a:r>
              <a:rPr lang="ar-IQ" sz="2400" dirty="0" smtClean="0">
                <a:cs typeface="+mj-cs"/>
              </a:rPr>
              <a:t>الحرارة</a:t>
            </a:r>
          </a:p>
          <a:p>
            <a:pPr algn="just" rtl="1">
              <a:buFontTx/>
              <a:buChar char="-"/>
            </a:pPr>
            <a:r>
              <a:rPr lang="ar-IQ" sz="2400" dirty="0" smtClean="0">
                <a:cs typeface="+mj-cs"/>
              </a:rPr>
              <a:t> </a:t>
            </a:r>
            <a:r>
              <a:rPr lang="ar-IQ" sz="2400" dirty="0">
                <a:cs typeface="+mj-cs"/>
              </a:rPr>
              <a:t>لذا فان هذا التقسيم  يكون حسب الاحتياجات الحرارية </a:t>
            </a:r>
            <a:r>
              <a:rPr lang="ar-IQ" sz="2400" dirty="0" smtClean="0">
                <a:cs typeface="+mj-cs"/>
              </a:rPr>
              <a:t>المختلفة</a:t>
            </a:r>
          </a:p>
          <a:p>
            <a:pPr algn="just" rtl="1">
              <a:buFontTx/>
              <a:buChar char="-"/>
            </a:pPr>
            <a:r>
              <a:rPr lang="ar-IQ" sz="2400" dirty="0" smtClean="0">
                <a:cs typeface="+mj-cs"/>
              </a:rPr>
              <a:t> </a:t>
            </a:r>
            <a:r>
              <a:rPr lang="ar-IQ" sz="2400" dirty="0">
                <a:cs typeface="+mj-cs"/>
              </a:rPr>
              <a:t>ومدى توفرها على مدار السنة </a:t>
            </a:r>
            <a:endParaRPr lang="ar-IQ" sz="2400" dirty="0" smtClean="0">
              <a:cs typeface="+mj-cs"/>
            </a:endParaRPr>
          </a:p>
          <a:p>
            <a:pPr algn="just" rtl="1">
              <a:buFontTx/>
              <a:buChar char="-"/>
            </a:pPr>
            <a:r>
              <a:rPr lang="ar-IQ" sz="2400" dirty="0" smtClean="0">
                <a:cs typeface="+mj-cs"/>
              </a:rPr>
              <a:t>ودرجة </a:t>
            </a:r>
            <a:r>
              <a:rPr lang="ar-IQ" sz="2400" dirty="0">
                <a:cs typeface="+mj-cs"/>
              </a:rPr>
              <a:t>تحمل كل محصول للمستويات المختلفة </a:t>
            </a:r>
            <a:endParaRPr lang="ar-IQ" sz="2400" dirty="0" smtClean="0">
              <a:cs typeface="+mj-cs"/>
            </a:endParaRPr>
          </a:p>
          <a:p>
            <a:pPr algn="just" rtl="1">
              <a:buFontTx/>
              <a:buChar char="-"/>
            </a:pPr>
            <a:r>
              <a:rPr lang="ar-IQ" sz="2400" dirty="0" smtClean="0">
                <a:cs typeface="+mj-cs"/>
              </a:rPr>
              <a:t>ولذلك </a:t>
            </a:r>
            <a:r>
              <a:rPr lang="ar-IQ" sz="2400" dirty="0">
                <a:cs typeface="+mj-cs"/>
              </a:rPr>
              <a:t>يمكن تقسيم محاصيل الخضر حسب موسم نموها واستنادا لتاثيرات درجة الحرارة </a:t>
            </a:r>
            <a:r>
              <a:rPr lang="ar-IQ" sz="2400" dirty="0" smtClean="0">
                <a:cs typeface="+mj-cs"/>
              </a:rPr>
              <a:t>الى:</a:t>
            </a:r>
            <a:endParaRPr lang="ar-IQ" sz="2400" dirty="0">
              <a:cs typeface="+mj-cs"/>
            </a:endParaRPr>
          </a:p>
          <a:p>
            <a:pPr algn="just" rtl="1">
              <a:buClr>
                <a:srgbClr val="FF3399"/>
              </a:buClr>
            </a:pPr>
            <a:r>
              <a:rPr lang="ar-IQ" sz="2400" dirty="0" smtClean="0">
                <a:cs typeface="+mj-cs"/>
              </a:rPr>
              <a:t>خضر </a:t>
            </a:r>
            <a:r>
              <a:rPr lang="ar-IQ" sz="2400" dirty="0">
                <a:cs typeface="+mj-cs"/>
              </a:rPr>
              <a:t>شتوية </a:t>
            </a:r>
            <a:r>
              <a:rPr lang="ar-IQ" sz="2400" dirty="0" smtClean="0">
                <a:cs typeface="+mj-cs"/>
              </a:rPr>
              <a:t>: وهي </a:t>
            </a:r>
            <a:r>
              <a:rPr lang="ar-IQ" sz="2400" dirty="0">
                <a:cs typeface="+mj-cs"/>
              </a:rPr>
              <a:t>التي تزرع في الخريف والشتاء وتنضج في الربيع التالي وتختلف في تحملها للانخفاض في درجات الحرارة لذلك تسمى بالمحاصيل الشتوية او محاصيل الفصل البارد </a:t>
            </a:r>
            <a:r>
              <a:rPr lang="en-US" sz="2400" dirty="0">
                <a:solidFill>
                  <a:schemeClr val="accent1">
                    <a:lumMod val="75000"/>
                  </a:schemeClr>
                </a:solidFill>
                <a:cs typeface="+mj-cs"/>
              </a:rPr>
              <a:t>Cool Season Crops</a:t>
            </a:r>
            <a:r>
              <a:rPr lang="en-US" sz="2400" dirty="0">
                <a:cs typeface="+mj-cs"/>
              </a:rPr>
              <a:t>  </a:t>
            </a:r>
            <a:r>
              <a:rPr lang="ar-IQ" sz="2400" dirty="0" smtClean="0">
                <a:cs typeface="+mj-cs"/>
              </a:rPr>
              <a:t> .</a:t>
            </a:r>
            <a:endParaRPr lang="en-US" sz="2400" dirty="0">
              <a:cs typeface="+mj-cs"/>
            </a:endParaRPr>
          </a:p>
          <a:p>
            <a:pPr algn="just" rtl="1">
              <a:buClr>
                <a:srgbClr val="FF3399"/>
              </a:buClr>
            </a:pPr>
            <a:r>
              <a:rPr lang="ar-IQ" sz="2400" dirty="0" smtClean="0">
                <a:cs typeface="+mj-cs"/>
              </a:rPr>
              <a:t>خضر صيفية: تزرع </a:t>
            </a:r>
            <a:r>
              <a:rPr lang="ar-IQ" sz="2400" dirty="0">
                <a:cs typeface="+mj-cs"/>
              </a:rPr>
              <a:t>في اوائل الربيع وتنمو في الصيف وتنضج في اواخر الصيف واوائل الخريف وتحتاج الى درجات دافئة في نموها لذلك تسمى محاصيل الفصل الدافئ </a:t>
            </a:r>
            <a:r>
              <a:rPr lang="en-US" sz="2400" dirty="0">
                <a:solidFill>
                  <a:schemeClr val="accent1">
                    <a:lumMod val="75000"/>
                  </a:schemeClr>
                </a:solidFill>
                <a:cs typeface="+mj-cs"/>
              </a:rPr>
              <a:t>Warm Season </a:t>
            </a:r>
            <a:r>
              <a:rPr lang="en-US" sz="2400" dirty="0" smtClean="0">
                <a:solidFill>
                  <a:schemeClr val="accent1">
                    <a:lumMod val="75000"/>
                  </a:schemeClr>
                </a:solidFill>
                <a:cs typeface="+mj-cs"/>
              </a:rPr>
              <a:t>Crops</a:t>
            </a:r>
            <a:r>
              <a:rPr lang="ar-IQ" sz="2400" dirty="0" smtClean="0">
                <a:solidFill>
                  <a:schemeClr val="accent1">
                    <a:lumMod val="75000"/>
                  </a:schemeClr>
                </a:solidFill>
                <a:cs typeface="+mj-cs"/>
              </a:rPr>
              <a:t> .</a:t>
            </a:r>
            <a:endParaRPr lang="en-US" sz="2400" dirty="0">
              <a:solidFill>
                <a:schemeClr val="accent1">
                  <a:lumMod val="75000"/>
                </a:schemeClr>
              </a:solidFill>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2625221232"/>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248400"/>
          </a:xfrm>
        </p:spPr>
        <p:txBody>
          <a:bodyPr>
            <a:normAutofit/>
          </a:bodyPr>
          <a:lstStyle/>
          <a:p>
            <a:pPr algn="just" rtl="1">
              <a:buFontTx/>
              <a:buChar char="-"/>
            </a:pPr>
            <a:r>
              <a:rPr lang="ar-IQ" sz="2400" dirty="0" smtClean="0">
                <a:cs typeface="+mj-cs"/>
              </a:rPr>
              <a:t>في </a:t>
            </a:r>
            <a:r>
              <a:rPr lang="ar-IQ" sz="2400" dirty="0">
                <a:cs typeface="+mj-cs"/>
              </a:rPr>
              <a:t>داخل هذا التقسيم يوجد تفاوت بين المحاصيل النامية في الفصل الواحد بالنسبة لمقاومتها للدرجات الواطئة </a:t>
            </a:r>
            <a:r>
              <a:rPr lang="ar-IQ" sz="2400" dirty="0" smtClean="0">
                <a:cs typeface="+mj-cs"/>
              </a:rPr>
              <a:t>والصقيع</a:t>
            </a:r>
          </a:p>
          <a:p>
            <a:pPr algn="just" rtl="1">
              <a:buFontTx/>
              <a:buChar char="-"/>
            </a:pPr>
            <a:r>
              <a:rPr lang="ar-IQ" sz="2400" dirty="0" smtClean="0">
                <a:cs typeface="+mj-cs"/>
              </a:rPr>
              <a:t> </a:t>
            </a:r>
            <a:r>
              <a:rPr lang="ar-IQ" sz="2400" dirty="0">
                <a:cs typeface="+mj-cs"/>
              </a:rPr>
              <a:t>فبعضها يقاوم الصقيع والبعض الآخر لاتتحمل حتى الدرجات </a:t>
            </a:r>
            <a:r>
              <a:rPr lang="ar-IQ" sz="2400" dirty="0" smtClean="0">
                <a:cs typeface="+mj-cs"/>
              </a:rPr>
              <a:t>الواطئة</a:t>
            </a:r>
          </a:p>
          <a:p>
            <a:pPr algn="just" rtl="1">
              <a:buFontTx/>
              <a:buChar char="-"/>
            </a:pPr>
            <a:r>
              <a:rPr lang="ar-IQ" sz="2400" dirty="0" smtClean="0">
                <a:cs typeface="+mj-cs"/>
              </a:rPr>
              <a:t> </a:t>
            </a:r>
            <a:r>
              <a:rPr lang="ar-IQ" sz="2400" dirty="0">
                <a:cs typeface="+mj-cs"/>
              </a:rPr>
              <a:t>وكذلك بالنسبة للمحاصيل الصيفية تتفاوت في مقاومتها للبرودة فبعضها تعد غضة او طرية وتكون اقل حساسية من تلك التي تعد غضة جدا </a:t>
            </a:r>
            <a:r>
              <a:rPr lang="en-US" sz="2400" dirty="0">
                <a:solidFill>
                  <a:schemeClr val="accent1">
                    <a:lumMod val="75000"/>
                  </a:schemeClr>
                </a:solidFill>
                <a:latin typeface="Times New Roman" panose="02020603050405020304" pitchFamily="18" charset="0"/>
                <a:cs typeface="Times New Roman" panose="02020603050405020304" pitchFamily="18" charset="0"/>
              </a:rPr>
              <a:t>Very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Tender</a:t>
            </a:r>
            <a:r>
              <a:rPr lang="ar-IQ"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ar-IQ" sz="2400" dirty="0" smtClean="0">
                <a:cs typeface="+mj-cs"/>
              </a:rPr>
              <a:t>وهذه </a:t>
            </a:r>
            <a:r>
              <a:rPr lang="ar-IQ" sz="2400" dirty="0">
                <a:cs typeface="+mj-cs"/>
              </a:rPr>
              <a:t>تعتبر غير </a:t>
            </a:r>
            <a:r>
              <a:rPr lang="ar-IQ" sz="2400" dirty="0" smtClean="0">
                <a:cs typeface="+mj-cs"/>
              </a:rPr>
              <a:t>مقاومة،</a:t>
            </a:r>
          </a:p>
          <a:p>
            <a:pPr algn="just" rtl="1">
              <a:buFontTx/>
              <a:buChar char="-"/>
            </a:pPr>
            <a:r>
              <a:rPr lang="ar-IQ" sz="2400" dirty="0" smtClean="0">
                <a:cs typeface="+mj-cs"/>
              </a:rPr>
              <a:t> </a:t>
            </a:r>
            <a:r>
              <a:rPr lang="ar-IQ" sz="2400" dirty="0">
                <a:cs typeface="+mj-cs"/>
              </a:rPr>
              <a:t>وبذلك يمكن تقسيم محاصيل الخضر حسب نسبة تحملها للبرودة </a:t>
            </a:r>
            <a:r>
              <a:rPr lang="ar-IQ" sz="2400" dirty="0" smtClean="0">
                <a:cs typeface="+mj-cs"/>
              </a:rPr>
              <a:t>الى :</a:t>
            </a:r>
            <a:endParaRPr lang="ar-IQ" sz="2400" dirty="0">
              <a:cs typeface="+mj-cs"/>
            </a:endParaRPr>
          </a:p>
          <a:p>
            <a:pPr algn="just" rtl="1">
              <a:buClr>
                <a:srgbClr val="FF3399"/>
              </a:buClr>
            </a:pPr>
            <a:r>
              <a:rPr lang="ar-IQ" sz="2400" dirty="0" smtClean="0">
                <a:cs typeface="+mj-cs"/>
              </a:rPr>
              <a:t>مقاومة </a:t>
            </a:r>
            <a:r>
              <a:rPr lang="ar-IQ" sz="2400" dirty="0">
                <a:cs typeface="+mj-cs"/>
              </a:rPr>
              <a:t>للبرودة (تتحمل الصقيع):اللهانة – الفجل – الشلغم – الكلم – البصل – </a:t>
            </a:r>
            <a:r>
              <a:rPr lang="ar-IQ" sz="2400" dirty="0" smtClean="0">
                <a:cs typeface="+mj-cs"/>
              </a:rPr>
              <a:t>   الكراث </a:t>
            </a:r>
            <a:r>
              <a:rPr lang="ar-IQ" sz="2400" dirty="0">
                <a:cs typeface="+mj-cs"/>
              </a:rPr>
              <a:t>– المعدنوس – البزاليا – السبانغ </a:t>
            </a:r>
            <a:r>
              <a:rPr lang="ar-IQ" sz="2400" dirty="0" smtClean="0">
                <a:cs typeface="+mj-cs"/>
              </a:rPr>
              <a:t>.</a:t>
            </a:r>
            <a:endParaRPr lang="ar-IQ" sz="2400" dirty="0">
              <a:cs typeface="+mj-cs"/>
            </a:endParaRPr>
          </a:p>
          <a:p>
            <a:pPr algn="just" rtl="1">
              <a:buClr>
                <a:srgbClr val="FF3399"/>
              </a:buClr>
            </a:pPr>
            <a:r>
              <a:rPr lang="ar-IQ" sz="2400" dirty="0" smtClean="0">
                <a:cs typeface="+mj-cs"/>
              </a:rPr>
              <a:t>نصف </a:t>
            </a:r>
            <a:r>
              <a:rPr lang="ar-IQ" sz="2400" dirty="0">
                <a:cs typeface="+mj-cs"/>
              </a:rPr>
              <a:t>مقاومة (لاتتحمل الصقيع):الجزر – الكرفس – القرنابيط – الخس – البطاطا – الشوندر – السلق – الثوم –  الباقلاء </a:t>
            </a:r>
            <a:r>
              <a:rPr lang="ar-IQ" sz="2400" dirty="0" smtClean="0">
                <a:cs typeface="+mj-cs"/>
              </a:rPr>
              <a:t>.</a:t>
            </a:r>
          </a:p>
          <a:p>
            <a:pPr algn="just" rtl="1">
              <a:buClr>
                <a:srgbClr val="FF3399"/>
              </a:buClr>
            </a:pPr>
            <a:r>
              <a:rPr lang="ar-IQ" sz="2400" dirty="0" smtClean="0">
                <a:cs typeface="+mj-cs"/>
              </a:rPr>
              <a:t>غضة </a:t>
            </a:r>
            <a:r>
              <a:rPr lang="ar-IQ" sz="2400" dirty="0">
                <a:cs typeface="+mj-cs"/>
              </a:rPr>
              <a:t>( متوسطة المقاومة): اللوبيا – الفاصوليا – </a:t>
            </a:r>
            <a:r>
              <a:rPr lang="ar-IQ" sz="2400" dirty="0" smtClean="0">
                <a:cs typeface="+mj-cs"/>
              </a:rPr>
              <a:t>الطماطة.</a:t>
            </a:r>
            <a:endParaRPr lang="ar-IQ" sz="2400" dirty="0">
              <a:cs typeface="+mj-cs"/>
            </a:endParaRPr>
          </a:p>
          <a:p>
            <a:pPr algn="just" rtl="1">
              <a:buClr>
                <a:srgbClr val="FF3399"/>
              </a:buClr>
            </a:pPr>
            <a:r>
              <a:rPr lang="ar-IQ" sz="2400" dirty="0" smtClean="0">
                <a:cs typeface="+mj-cs"/>
              </a:rPr>
              <a:t>غضة </a:t>
            </a:r>
            <a:r>
              <a:rPr lang="ar-IQ" sz="2400" dirty="0">
                <a:cs typeface="+mj-cs"/>
              </a:rPr>
              <a:t>جدا (غير مقاومة للبرودة): الباذنجان – الفلفل – الخيار – البطيخ – الرقي – قرع الكوسة – القرع العسلي –  الباميا – البطاطا </a:t>
            </a:r>
            <a:r>
              <a:rPr lang="ar-IQ" sz="2400" dirty="0" smtClean="0">
                <a:cs typeface="+mj-cs"/>
              </a:rPr>
              <a:t>الحلوة.</a:t>
            </a:r>
            <a:endParaRPr lang="ar-IQ" sz="2400" dirty="0">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1277700755"/>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pPr algn="just" rtl="1"/>
            <a:r>
              <a:rPr lang="ar-IQ" sz="2400" dirty="0"/>
              <a:t> يمكن تلخيص الفروقات بين الخضر الصيفية والشتوية بما يأتي:</a:t>
            </a:r>
            <a:endParaRPr lang="en-US" sz="2400" dirty="0"/>
          </a:p>
        </p:txBody>
      </p:sp>
      <p:sp>
        <p:nvSpPr>
          <p:cNvPr id="11" name="Text Placeholder 10"/>
          <p:cNvSpPr>
            <a:spLocks noGrp="1"/>
          </p:cNvSpPr>
          <p:nvPr>
            <p:ph type="body" idx="1"/>
          </p:nvPr>
        </p:nvSpPr>
        <p:spPr>
          <a:xfrm>
            <a:off x="457200" y="685800"/>
            <a:ext cx="4040188" cy="639762"/>
          </a:xfrm>
        </p:spPr>
        <p:txBody>
          <a:bodyPr/>
          <a:lstStyle/>
          <a:p>
            <a:pPr algn="ctr"/>
            <a:r>
              <a:rPr lang="ar-IQ" u="sng" dirty="0" smtClean="0">
                <a:solidFill>
                  <a:srgbClr val="FF0000"/>
                </a:solidFill>
                <a:cs typeface="+mj-cs"/>
              </a:rPr>
              <a:t>الخضر الشتوية</a:t>
            </a:r>
            <a:endParaRPr lang="en-US" u="sng" dirty="0">
              <a:solidFill>
                <a:srgbClr val="FF0000"/>
              </a:solidFill>
              <a:cs typeface="+mj-cs"/>
            </a:endParaRPr>
          </a:p>
        </p:txBody>
      </p:sp>
      <p:sp>
        <p:nvSpPr>
          <p:cNvPr id="12" name="Content Placeholder 11"/>
          <p:cNvSpPr>
            <a:spLocks noGrp="1"/>
          </p:cNvSpPr>
          <p:nvPr>
            <p:ph sz="half" idx="2"/>
          </p:nvPr>
        </p:nvSpPr>
        <p:spPr>
          <a:xfrm>
            <a:off x="457200" y="1295400"/>
            <a:ext cx="4040188" cy="5410200"/>
          </a:xfrm>
        </p:spPr>
        <p:txBody>
          <a:bodyPr>
            <a:normAutofit/>
          </a:bodyPr>
          <a:lstStyle/>
          <a:p>
            <a:pPr algn="just" rtl="1">
              <a:buClr>
                <a:srgbClr val="FF3399"/>
              </a:buClr>
            </a:pPr>
            <a:r>
              <a:rPr lang="ar-IQ" sz="2000" dirty="0">
                <a:cs typeface="+mj-cs"/>
              </a:rPr>
              <a:t>تزرع في الخريف وتنضج في الربيع التالي وتختلف فيما بينها في مدى تحملها </a:t>
            </a:r>
            <a:r>
              <a:rPr lang="ar-IQ" sz="2000" dirty="0" smtClean="0">
                <a:cs typeface="+mj-cs"/>
              </a:rPr>
              <a:t>للانخفاض </a:t>
            </a:r>
            <a:r>
              <a:rPr lang="ar-IQ" sz="2000" dirty="0">
                <a:cs typeface="+mj-cs"/>
              </a:rPr>
              <a:t>في درجات </a:t>
            </a:r>
            <a:r>
              <a:rPr lang="ar-IQ" sz="2000" dirty="0" smtClean="0">
                <a:cs typeface="+mj-cs"/>
              </a:rPr>
              <a:t>الحرارة.</a:t>
            </a:r>
          </a:p>
          <a:p>
            <a:pPr algn="just" rtl="1">
              <a:buClr>
                <a:srgbClr val="FF3399"/>
              </a:buClr>
            </a:pPr>
            <a:r>
              <a:rPr lang="ar-IQ" sz="2000" dirty="0">
                <a:cs typeface="+mj-cs"/>
              </a:rPr>
              <a:t>الجزء المأكول منها غالبا الجذور </a:t>
            </a:r>
            <a:r>
              <a:rPr lang="ar-IQ" sz="2000" dirty="0" smtClean="0">
                <a:cs typeface="+mj-cs"/>
              </a:rPr>
              <a:t>والاوراق.</a:t>
            </a:r>
          </a:p>
          <a:p>
            <a:pPr lvl="0" algn="just" rtl="1">
              <a:buClr>
                <a:srgbClr val="FF3399"/>
              </a:buClr>
            </a:pPr>
            <a:endParaRPr lang="ar-IQ" sz="2000" dirty="0" smtClean="0">
              <a:cs typeface="+mj-cs"/>
            </a:endParaRPr>
          </a:p>
          <a:p>
            <a:pPr lvl="0" algn="just" rtl="1">
              <a:buClr>
                <a:srgbClr val="FF3399"/>
              </a:buClr>
            </a:pPr>
            <a:r>
              <a:rPr lang="ar-IQ" sz="2000" dirty="0" smtClean="0">
                <a:cs typeface="+mj-cs"/>
              </a:rPr>
              <a:t>تتحمل </a:t>
            </a:r>
            <a:r>
              <a:rPr lang="ar-IQ" sz="2000" dirty="0">
                <a:cs typeface="+mj-cs"/>
              </a:rPr>
              <a:t>درجات الحرارة المنخفضة وبعضها مقاومة </a:t>
            </a:r>
            <a:r>
              <a:rPr lang="ar-IQ" sz="2000" dirty="0" smtClean="0">
                <a:cs typeface="+mj-cs"/>
              </a:rPr>
              <a:t>للصقيع.</a:t>
            </a:r>
          </a:p>
          <a:p>
            <a:pPr lvl="0" algn="just" rtl="1">
              <a:buClr>
                <a:srgbClr val="FF3399"/>
              </a:buClr>
            </a:pPr>
            <a:r>
              <a:rPr lang="ar-IQ" sz="2000" dirty="0">
                <a:cs typeface="+mj-cs"/>
              </a:rPr>
              <a:t>زيادة درجة الحرارة تدفعها للازهار لانهاء دورة </a:t>
            </a:r>
            <a:r>
              <a:rPr lang="ar-IQ" sz="2000" dirty="0" smtClean="0">
                <a:cs typeface="+mj-cs"/>
              </a:rPr>
              <a:t>حياتها.</a:t>
            </a:r>
          </a:p>
          <a:p>
            <a:pPr lvl="0" algn="just" rtl="1">
              <a:buClr>
                <a:srgbClr val="FF3399"/>
              </a:buClr>
            </a:pPr>
            <a:endParaRPr lang="ar-IQ" sz="2000" dirty="0" smtClean="0">
              <a:cs typeface="+mj-cs"/>
            </a:endParaRPr>
          </a:p>
          <a:p>
            <a:pPr lvl="0" algn="just" rtl="1">
              <a:buClr>
                <a:srgbClr val="FF3399"/>
              </a:buClr>
            </a:pPr>
            <a:r>
              <a:rPr lang="ar-IQ" sz="2000" dirty="0" smtClean="0">
                <a:cs typeface="+mj-cs"/>
              </a:rPr>
              <a:t>معظم </a:t>
            </a:r>
            <a:r>
              <a:rPr lang="ar-IQ" sz="2000" dirty="0">
                <a:cs typeface="+mj-cs"/>
              </a:rPr>
              <a:t>جذورها لاتتعمق اكثر من 60سم في </a:t>
            </a:r>
            <a:r>
              <a:rPr lang="ar-IQ" sz="2000" dirty="0" smtClean="0">
                <a:cs typeface="+mj-cs"/>
              </a:rPr>
              <a:t>التربة.</a:t>
            </a:r>
          </a:p>
          <a:p>
            <a:pPr lvl="0" algn="just" rtl="1">
              <a:buClr>
                <a:srgbClr val="FF3399"/>
              </a:buClr>
            </a:pPr>
            <a:r>
              <a:rPr lang="ar-IQ" sz="2000" dirty="0">
                <a:cs typeface="+mj-cs"/>
              </a:rPr>
              <a:t>يمكن خزنها على درجات حرارة منخفضة اكثر من المحاصيل </a:t>
            </a:r>
            <a:r>
              <a:rPr lang="ar-IQ" sz="2000" dirty="0" smtClean="0">
                <a:cs typeface="+mj-cs"/>
              </a:rPr>
              <a:t>الصيفية.</a:t>
            </a:r>
            <a:endParaRPr lang="en-US" sz="2000" dirty="0">
              <a:cs typeface="+mj-cs"/>
            </a:endParaRPr>
          </a:p>
        </p:txBody>
      </p:sp>
      <p:sp>
        <p:nvSpPr>
          <p:cNvPr id="13" name="Text Placeholder 12"/>
          <p:cNvSpPr>
            <a:spLocks noGrp="1"/>
          </p:cNvSpPr>
          <p:nvPr>
            <p:ph type="body" sz="quarter" idx="3"/>
          </p:nvPr>
        </p:nvSpPr>
        <p:spPr>
          <a:xfrm>
            <a:off x="4645025" y="685801"/>
            <a:ext cx="4041775" cy="609600"/>
          </a:xfrm>
        </p:spPr>
        <p:txBody>
          <a:bodyPr/>
          <a:lstStyle/>
          <a:p>
            <a:pPr algn="ctr" rtl="1"/>
            <a:r>
              <a:rPr lang="ar-IQ" u="sng" dirty="0">
                <a:solidFill>
                  <a:srgbClr val="FF0000"/>
                </a:solidFill>
                <a:cs typeface="+mj-cs"/>
              </a:rPr>
              <a:t>الخضر الصيفية </a:t>
            </a:r>
            <a:endParaRPr lang="en-US" u="sng" dirty="0">
              <a:solidFill>
                <a:srgbClr val="FF0000"/>
              </a:solidFill>
              <a:cs typeface="+mj-cs"/>
            </a:endParaRPr>
          </a:p>
        </p:txBody>
      </p:sp>
      <p:sp>
        <p:nvSpPr>
          <p:cNvPr id="14" name="Content Placeholder 13"/>
          <p:cNvSpPr>
            <a:spLocks noGrp="1"/>
          </p:cNvSpPr>
          <p:nvPr>
            <p:ph sz="quarter" idx="4"/>
          </p:nvPr>
        </p:nvSpPr>
        <p:spPr>
          <a:xfrm>
            <a:off x="4645025" y="1295400"/>
            <a:ext cx="4041775" cy="5410200"/>
          </a:xfrm>
        </p:spPr>
        <p:txBody>
          <a:bodyPr>
            <a:normAutofit/>
          </a:bodyPr>
          <a:lstStyle/>
          <a:p>
            <a:pPr algn="just" rtl="1">
              <a:buClr>
                <a:srgbClr val="FF3399"/>
              </a:buClr>
            </a:pPr>
            <a:r>
              <a:rPr lang="ar-IQ" sz="2000" dirty="0">
                <a:cs typeface="+mj-cs"/>
              </a:rPr>
              <a:t>تزرع في اوائل الربيع وتنمو في الصيف وتنضج في اواخر الصيف واوائل </a:t>
            </a:r>
            <a:r>
              <a:rPr lang="ar-IQ" sz="2000" dirty="0" smtClean="0">
                <a:cs typeface="+mj-cs"/>
              </a:rPr>
              <a:t>الخريف.</a:t>
            </a:r>
          </a:p>
          <a:p>
            <a:pPr algn="just" rtl="1">
              <a:buClr>
                <a:srgbClr val="FF3399"/>
              </a:buClr>
            </a:pPr>
            <a:endParaRPr lang="ar-IQ" sz="2000" dirty="0" smtClean="0">
              <a:cs typeface="+mj-cs"/>
            </a:endParaRPr>
          </a:p>
          <a:p>
            <a:pPr algn="just" rtl="1">
              <a:buClr>
                <a:srgbClr val="FF3399"/>
              </a:buClr>
            </a:pPr>
            <a:r>
              <a:rPr lang="ar-IQ" sz="2000" dirty="0" smtClean="0">
                <a:cs typeface="+mj-cs"/>
              </a:rPr>
              <a:t>الجزء </a:t>
            </a:r>
            <a:r>
              <a:rPr lang="ar-IQ" sz="2000" dirty="0">
                <a:cs typeface="+mj-cs"/>
              </a:rPr>
              <a:t>المأكول منها غالبا الثمار الناتجة من </a:t>
            </a:r>
            <a:r>
              <a:rPr lang="ar-IQ" sz="2000" dirty="0" smtClean="0">
                <a:cs typeface="+mj-cs"/>
              </a:rPr>
              <a:t>الازهار.</a:t>
            </a:r>
          </a:p>
          <a:p>
            <a:pPr algn="just" rtl="1">
              <a:buClr>
                <a:srgbClr val="FF3399"/>
              </a:buClr>
            </a:pPr>
            <a:r>
              <a:rPr lang="ar-IQ" sz="2000" dirty="0">
                <a:cs typeface="+mj-cs"/>
              </a:rPr>
              <a:t>لاتتحمل درجات الحرارة </a:t>
            </a:r>
            <a:r>
              <a:rPr lang="ar-IQ" sz="2000" dirty="0" smtClean="0">
                <a:cs typeface="+mj-cs"/>
              </a:rPr>
              <a:t>المنخفضة.</a:t>
            </a:r>
          </a:p>
          <a:p>
            <a:pPr algn="just" rtl="1">
              <a:buClr>
                <a:srgbClr val="FF3399"/>
              </a:buClr>
            </a:pPr>
            <a:endParaRPr lang="ar-IQ" sz="2000" dirty="0" smtClean="0">
              <a:cs typeface="+mj-cs"/>
            </a:endParaRPr>
          </a:p>
          <a:p>
            <a:pPr algn="just" rtl="1">
              <a:buClr>
                <a:srgbClr val="FF3399"/>
              </a:buClr>
            </a:pPr>
            <a:r>
              <a:rPr lang="ar-IQ" sz="2000" dirty="0" smtClean="0">
                <a:cs typeface="+mj-cs"/>
              </a:rPr>
              <a:t>زيادة </a:t>
            </a:r>
            <a:r>
              <a:rPr lang="ar-IQ" sz="2000" dirty="0">
                <a:cs typeface="+mj-cs"/>
              </a:rPr>
              <a:t>الحرارة تسرع من نموها وازهارها وبالتالي عقد الثمار ونضجها واعطاء حاصل </a:t>
            </a:r>
            <a:r>
              <a:rPr lang="ar-IQ" sz="2000" dirty="0" smtClean="0">
                <a:cs typeface="+mj-cs"/>
              </a:rPr>
              <a:t>مبكر.</a:t>
            </a:r>
          </a:p>
          <a:p>
            <a:pPr algn="just" rtl="1">
              <a:buClr>
                <a:srgbClr val="FF3399"/>
              </a:buClr>
            </a:pPr>
            <a:r>
              <a:rPr lang="ar-IQ" sz="2000" dirty="0">
                <a:cs typeface="+mj-cs"/>
              </a:rPr>
              <a:t>تتعمق جذورها الى 180سم في </a:t>
            </a:r>
            <a:r>
              <a:rPr lang="ar-IQ" sz="2000" dirty="0" smtClean="0">
                <a:cs typeface="+mj-cs"/>
              </a:rPr>
              <a:t>التربة.</a:t>
            </a:r>
          </a:p>
          <a:p>
            <a:pPr algn="just" rtl="1">
              <a:buClr>
                <a:srgbClr val="FF3399"/>
              </a:buClr>
            </a:pPr>
            <a:endParaRPr lang="ar-IQ" sz="2000" dirty="0" smtClean="0">
              <a:cs typeface="+mj-cs"/>
            </a:endParaRPr>
          </a:p>
          <a:p>
            <a:pPr algn="just" rtl="1">
              <a:buClr>
                <a:srgbClr val="FF3399"/>
              </a:buClr>
            </a:pPr>
            <a:r>
              <a:rPr lang="ar-IQ" sz="2000" dirty="0" smtClean="0">
                <a:cs typeface="+mj-cs"/>
              </a:rPr>
              <a:t>تتضرر </a:t>
            </a:r>
            <a:r>
              <a:rPr lang="ar-IQ" sz="2000" dirty="0">
                <a:cs typeface="+mj-cs"/>
              </a:rPr>
              <a:t>بالبرودة بسرعة عند خزنها في درجات حرارة </a:t>
            </a:r>
            <a:r>
              <a:rPr lang="ar-IQ" sz="2000" dirty="0" smtClean="0">
                <a:cs typeface="+mj-cs"/>
              </a:rPr>
              <a:t>واطئة.</a:t>
            </a:r>
            <a:endParaRPr lang="en-US" sz="2000" dirty="0">
              <a:cs typeface="+mj-cs"/>
            </a:endParaRPr>
          </a:p>
        </p:txBody>
      </p:sp>
    </p:spTree>
    <p:extLst>
      <p:ext uri="{BB962C8B-B14F-4D97-AF65-F5344CB8AC3E}">
        <p14:creationId xmlns:p14="http://schemas.microsoft.com/office/powerpoint/2010/main" val="2404035273"/>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rtl="1">
              <a:buNone/>
            </a:pPr>
            <a:endParaRPr lang="ar-IQ" sz="2400" dirty="0" smtClean="0">
              <a:cs typeface="+mj-cs"/>
            </a:endParaRPr>
          </a:p>
          <a:p>
            <a:pPr marL="0" indent="0" algn="just" rtl="1">
              <a:buNone/>
            </a:pPr>
            <a:endParaRPr lang="ar-IQ" sz="2400" dirty="0">
              <a:cs typeface="+mj-cs"/>
            </a:endParaRPr>
          </a:p>
          <a:p>
            <a:pPr algn="just" rtl="1">
              <a:buFontTx/>
              <a:buChar char="-"/>
            </a:pPr>
            <a:r>
              <a:rPr lang="ar-IQ" sz="2400" dirty="0" smtClean="0">
                <a:cs typeface="+mj-cs"/>
              </a:rPr>
              <a:t>بصورة </a:t>
            </a:r>
            <a:r>
              <a:rPr lang="ar-IQ" sz="2400" dirty="0">
                <a:cs typeface="+mj-cs"/>
              </a:rPr>
              <a:t>عامة يفيد هذا التقسيم </a:t>
            </a:r>
            <a:r>
              <a:rPr lang="ar-IQ" sz="2400" dirty="0" smtClean="0">
                <a:cs typeface="+mj-cs"/>
              </a:rPr>
              <a:t>في</a:t>
            </a:r>
          </a:p>
          <a:p>
            <a:pPr algn="just" rtl="1">
              <a:buFontTx/>
              <a:buChar char="-"/>
            </a:pPr>
            <a:r>
              <a:rPr lang="ar-IQ" sz="2400" dirty="0" smtClean="0">
                <a:cs typeface="+mj-cs"/>
              </a:rPr>
              <a:t> </a:t>
            </a:r>
            <a:r>
              <a:rPr lang="ar-IQ" sz="2400" dirty="0">
                <a:cs typeface="+mj-cs"/>
              </a:rPr>
              <a:t>معرفة  مواسم ومواعيد الزراعة نسبة الى معرفة احتياجاتها الحرارية على مدار السنة وفي المنطقة التي يزرع فيها </a:t>
            </a:r>
            <a:r>
              <a:rPr lang="ar-IQ" sz="2400" dirty="0" smtClean="0">
                <a:cs typeface="+mj-cs"/>
              </a:rPr>
              <a:t>المحصول،</a:t>
            </a:r>
          </a:p>
          <a:p>
            <a:pPr algn="just" rtl="1">
              <a:buFontTx/>
              <a:buChar char="-"/>
            </a:pPr>
            <a:r>
              <a:rPr lang="ar-IQ" sz="2400" dirty="0" smtClean="0">
                <a:cs typeface="+mj-cs"/>
              </a:rPr>
              <a:t> </a:t>
            </a:r>
            <a:r>
              <a:rPr lang="ar-IQ" sz="2400" dirty="0">
                <a:cs typeface="+mj-cs"/>
              </a:rPr>
              <a:t>ويعاب عليه ان كل مجموعة تضم محاصيل تختلف كثيرا في طرق زراعتها وفي عمليات الخدمة التي تتطلبها.</a:t>
            </a:r>
            <a:endParaRPr lang="en-US" sz="2400" dirty="0">
              <a:cs typeface="+mj-cs"/>
            </a:endParaRPr>
          </a:p>
        </p:txBody>
      </p:sp>
    </p:spTree>
    <p:extLst>
      <p:ext uri="{BB962C8B-B14F-4D97-AF65-F5344CB8AC3E}">
        <p14:creationId xmlns:p14="http://schemas.microsoft.com/office/powerpoint/2010/main" val="1055799560"/>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457200" indent="-457200" algn="just" rtl="1">
              <a:buClr>
                <a:srgbClr val="FF3399"/>
              </a:buClr>
              <a:buFont typeface="+mj-lt"/>
              <a:buAutoNum type="arabicPeriod" startAt="4"/>
            </a:pPr>
            <a:r>
              <a:rPr lang="ar-IQ" sz="2400" dirty="0" smtClean="0">
                <a:solidFill>
                  <a:srgbClr val="7030A0"/>
                </a:solidFill>
                <a:cs typeface="+mj-cs"/>
              </a:rPr>
              <a:t>التقسيم </a:t>
            </a:r>
            <a:r>
              <a:rPr lang="ar-IQ" sz="2400" dirty="0">
                <a:solidFill>
                  <a:srgbClr val="7030A0"/>
                </a:solidFill>
                <a:cs typeface="+mj-cs"/>
              </a:rPr>
              <a:t>حسب طريقة الزراعة</a:t>
            </a:r>
            <a:endParaRPr lang="en-US" sz="2400" dirty="0">
              <a:solidFill>
                <a:srgbClr val="7030A0"/>
              </a:solidFill>
              <a:cs typeface="+mj-cs"/>
            </a:endParaRPr>
          </a:p>
          <a:p>
            <a:pPr algn="just" rtl="1">
              <a:buFontTx/>
              <a:buChar char="-"/>
            </a:pPr>
            <a:r>
              <a:rPr lang="ar-IQ" sz="2400" dirty="0" smtClean="0">
                <a:cs typeface="+mj-cs"/>
              </a:rPr>
              <a:t>يفيد </a:t>
            </a:r>
            <a:r>
              <a:rPr lang="ar-IQ" sz="2400" dirty="0">
                <a:cs typeface="+mj-cs"/>
              </a:rPr>
              <a:t>هذا التقسيم في </a:t>
            </a:r>
            <a:endParaRPr lang="ar-IQ" sz="2400" dirty="0" smtClean="0">
              <a:cs typeface="+mj-cs"/>
            </a:endParaRPr>
          </a:p>
          <a:p>
            <a:pPr algn="just" rtl="1">
              <a:buFontTx/>
              <a:buChar char="-"/>
            </a:pPr>
            <a:r>
              <a:rPr lang="ar-IQ" sz="2400" dirty="0" smtClean="0">
                <a:cs typeface="+mj-cs"/>
              </a:rPr>
              <a:t>جمع </a:t>
            </a:r>
            <a:r>
              <a:rPr lang="ar-IQ" sz="2400" dirty="0">
                <a:cs typeface="+mj-cs"/>
              </a:rPr>
              <a:t>المحاصيل التي تحتاج الى طرق زراعة اساسية متشابهة في مجموعة واحدة </a:t>
            </a:r>
            <a:endParaRPr lang="ar-IQ" sz="2400" dirty="0" smtClean="0">
              <a:cs typeface="+mj-cs"/>
            </a:endParaRPr>
          </a:p>
          <a:p>
            <a:pPr algn="just" rtl="1">
              <a:buFontTx/>
              <a:buChar char="-"/>
            </a:pPr>
            <a:r>
              <a:rPr lang="ar-IQ" sz="2400" dirty="0" smtClean="0">
                <a:cs typeface="+mj-cs"/>
              </a:rPr>
              <a:t>كما </a:t>
            </a:r>
            <a:r>
              <a:rPr lang="ar-IQ" sz="2400" dirty="0">
                <a:cs typeface="+mj-cs"/>
              </a:rPr>
              <a:t>تفيد المزارع في زراعة اصناف الخضر المختلفة التي تحتاج الى طرق متشابهة في الزراعة في فصل واحد </a:t>
            </a:r>
            <a:r>
              <a:rPr lang="ar-IQ" sz="2400" dirty="0" smtClean="0">
                <a:cs typeface="+mj-cs"/>
              </a:rPr>
              <a:t>فمثلا،</a:t>
            </a:r>
          </a:p>
          <a:p>
            <a:pPr algn="just" rtl="1">
              <a:buFontTx/>
              <a:buChar char="-"/>
            </a:pPr>
            <a:r>
              <a:rPr lang="ar-IQ" sz="2400" dirty="0" smtClean="0">
                <a:cs typeface="+mj-cs"/>
              </a:rPr>
              <a:t> </a:t>
            </a:r>
            <a:r>
              <a:rPr lang="ar-IQ" sz="2400" dirty="0">
                <a:cs typeface="+mj-cs"/>
              </a:rPr>
              <a:t>تتبع الطرق الزراعية في العائلة الصليبية(اللهانة والقرنابيط) مع المحاصيل الورقية(السبانغ والسلق) </a:t>
            </a:r>
            <a:endParaRPr lang="ar-IQ" sz="2400" dirty="0" smtClean="0">
              <a:cs typeface="+mj-cs"/>
            </a:endParaRPr>
          </a:p>
          <a:p>
            <a:pPr algn="just" rtl="1">
              <a:buFontTx/>
              <a:buChar char="-"/>
            </a:pPr>
            <a:r>
              <a:rPr lang="ar-IQ" sz="2400" dirty="0" smtClean="0">
                <a:cs typeface="+mj-cs"/>
              </a:rPr>
              <a:t>والمحاصيل </a:t>
            </a:r>
            <a:r>
              <a:rPr lang="ar-IQ" sz="2400" dirty="0">
                <a:cs typeface="+mj-cs"/>
              </a:rPr>
              <a:t>الجذرية(الجزر والفجل) مع المحاصيل البصلية(البصل والثوم) </a:t>
            </a:r>
            <a:endParaRPr lang="ar-IQ" sz="2400" dirty="0" smtClean="0">
              <a:cs typeface="+mj-cs"/>
            </a:endParaRPr>
          </a:p>
          <a:p>
            <a:pPr algn="just" rtl="1">
              <a:buFontTx/>
              <a:buChar char="-"/>
            </a:pPr>
            <a:r>
              <a:rPr lang="ar-IQ" sz="2400" dirty="0" smtClean="0">
                <a:cs typeface="+mj-cs"/>
              </a:rPr>
              <a:t>وكذلك </a:t>
            </a:r>
            <a:r>
              <a:rPr lang="ar-IQ" sz="2400" dirty="0">
                <a:cs typeface="+mj-cs"/>
              </a:rPr>
              <a:t>المحاصيل القرعية مع الباذنجانية </a:t>
            </a:r>
            <a:r>
              <a:rPr lang="ar-IQ" sz="2400" dirty="0" smtClean="0">
                <a:cs typeface="+mj-cs"/>
              </a:rPr>
              <a:t>والبقولية</a:t>
            </a:r>
          </a:p>
          <a:p>
            <a:pPr algn="just" rtl="1">
              <a:buFontTx/>
              <a:buChar char="-"/>
            </a:pPr>
            <a:r>
              <a:rPr lang="ar-IQ" sz="2400" dirty="0" smtClean="0">
                <a:cs typeface="+mj-cs"/>
              </a:rPr>
              <a:t> </a:t>
            </a:r>
            <a:r>
              <a:rPr lang="ar-IQ" sz="2400" dirty="0">
                <a:cs typeface="+mj-cs"/>
              </a:rPr>
              <a:t>بينما توضع الباميا والبطاطا والبطاطا الحلوة لوحدهما لاحتياجاتهم الى طرق زراعة منفردة. </a:t>
            </a:r>
            <a:endParaRPr lang="ar-IQ" sz="2400" dirty="0" smtClean="0">
              <a:cs typeface="+mj-cs"/>
            </a:endParaRPr>
          </a:p>
          <a:p>
            <a:pPr algn="just" rtl="1">
              <a:buFontTx/>
              <a:buChar char="-"/>
            </a:pPr>
            <a:r>
              <a:rPr lang="ar-IQ" sz="2400" dirty="0" smtClean="0">
                <a:cs typeface="+mj-cs"/>
              </a:rPr>
              <a:t>ويمكن </a:t>
            </a:r>
            <a:r>
              <a:rPr lang="ar-IQ" sz="2400" dirty="0">
                <a:cs typeface="+mj-cs"/>
              </a:rPr>
              <a:t>تقسيم طرق زراعة بذور الخضر في الحقل الى ثلاثة اقسام هي: </a:t>
            </a:r>
            <a:endParaRPr lang="en-US" sz="2400" dirty="0">
              <a:cs typeface="+mj-cs"/>
            </a:endParaRPr>
          </a:p>
        </p:txBody>
      </p:sp>
    </p:spTree>
    <p:extLst>
      <p:ext uri="{BB962C8B-B14F-4D97-AF65-F5344CB8AC3E}">
        <p14:creationId xmlns:p14="http://schemas.microsoft.com/office/powerpoint/2010/main" val="1931666996"/>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228600"/>
            <a:ext cx="8229600" cy="6400800"/>
          </a:xfrm>
        </p:spPr>
        <p:txBody>
          <a:bodyPr>
            <a:normAutofit/>
          </a:bodyPr>
          <a:lstStyle/>
          <a:p>
            <a:pPr algn="just" rtl="1">
              <a:buClr>
                <a:srgbClr val="FF3399"/>
              </a:buClr>
            </a:pPr>
            <a:r>
              <a:rPr lang="ar-IQ" sz="2400" dirty="0" smtClean="0">
                <a:cs typeface="+mj-cs"/>
              </a:rPr>
              <a:t>بذور </a:t>
            </a:r>
            <a:r>
              <a:rPr lang="ar-IQ" sz="2400" dirty="0">
                <a:cs typeface="+mj-cs"/>
              </a:rPr>
              <a:t>خضر تزرع في المشتل لمدة شهر ونصف ثم تزرع شتلاتها في الحقل :</a:t>
            </a:r>
          </a:p>
          <a:p>
            <a:pPr marL="0" indent="0" algn="just" rtl="1">
              <a:buNone/>
            </a:pPr>
            <a:r>
              <a:rPr lang="ar-IQ" sz="2400" dirty="0" smtClean="0">
                <a:cs typeface="+mj-cs"/>
              </a:rPr>
              <a:t>    الطماطة </a:t>
            </a:r>
            <a:r>
              <a:rPr lang="ar-IQ" sz="2400" dirty="0">
                <a:cs typeface="+mj-cs"/>
              </a:rPr>
              <a:t>– الباذنجان – الفلفل – اللهانة – القرنابيط – الخس – البصل </a:t>
            </a:r>
            <a:r>
              <a:rPr lang="ar-IQ" sz="2400" dirty="0" smtClean="0">
                <a:cs typeface="+mj-cs"/>
              </a:rPr>
              <a:t>.</a:t>
            </a:r>
            <a:endParaRPr lang="ar-IQ" sz="2400" dirty="0">
              <a:cs typeface="+mj-cs"/>
            </a:endParaRPr>
          </a:p>
          <a:p>
            <a:pPr algn="just" rtl="1">
              <a:buClr>
                <a:srgbClr val="FF3399"/>
              </a:buClr>
            </a:pPr>
            <a:r>
              <a:rPr lang="ar-IQ" sz="2400" dirty="0" smtClean="0">
                <a:cs typeface="+mj-cs"/>
              </a:rPr>
              <a:t>بذور </a:t>
            </a:r>
            <a:r>
              <a:rPr lang="ar-IQ" sz="2400" dirty="0">
                <a:cs typeface="+mj-cs"/>
              </a:rPr>
              <a:t>خضر تزرع مباشرة في الحقل في احواض او في </a:t>
            </a:r>
            <a:r>
              <a:rPr lang="ar-IQ" sz="2400" dirty="0" smtClean="0">
                <a:cs typeface="+mj-cs"/>
              </a:rPr>
              <a:t>سطور:</a:t>
            </a:r>
            <a:endParaRPr lang="ar-IQ" sz="2400" dirty="0">
              <a:cs typeface="+mj-cs"/>
            </a:endParaRPr>
          </a:p>
          <a:p>
            <a:pPr marL="0" indent="0" algn="just" rtl="1">
              <a:buNone/>
            </a:pPr>
            <a:r>
              <a:rPr lang="ar-IQ" sz="2400" dirty="0" smtClean="0">
                <a:cs typeface="+mj-cs"/>
              </a:rPr>
              <a:t>المعدنوس </a:t>
            </a:r>
            <a:r>
              <a:rPr lang="ar-IQ" sz="2400" dirty="0">
                <a:cs typeface="+mj-cs"/>
              </a:rPr>
              <a:t>– الشوندر – الجزر – الفجل – الشلغم – الكراث – الملوخية – الجرجير </a:t>
            </a:r>
            <a:r>
              <a:rPr lang="ar-IQ" sz="2400" dirty="0" smtClean="0">
                <a:cs typeface="+mj-cs"/>
              </a:rPr>
              <a:t>.</a:t>
            </a:r>
            <a:endParaRPr lang="ar-IQ" sz="2400" dirty="0">
              <a:cs typeface="+mj-cs"/>
            </a:endParaRPr>
          </a:p>
          <a:p>
            <a:pPr algn="just" rtl="1">
              <a:buClr>
                <a:srgbClr val="FF3399"/>
              </a:buClr>
            </a:pPr>
            <a:r>
              <a:rPr lang="ar-IQ" sz="2400" dirty="0" smtClean="0">
                <a:cs typeface="+mj-cs"/>
              </a:rPr>
              <a:t>خضر </a:t>
            </a:r>
            <a:r>
              <a:rPr lang="ar-IQ" sz="2400" dirty="0">
                <a:cs typeface="+mj-cs"/>
              </a:rPr>
              <a:t>تزرع في الحقل على خطوط (مشاعيب</a:t>
            </a:r>
            <a:r>
              <a:rPr lang="ar-IQ" sz="2400" dirty="0" smtClean="0">
                <a:cs typeface="+mj-cs"/>
              </a:rPr>
              <a:t>):</a:t>
            </a:r>
            <a:endParaRPr lang="ar-IQ" sz="2400" dirty="0">
              <a:cs typeface="+mj-cs"/>
            </a:endParaRPr>
          </a:p>
          <a:p>
            <a:pPr marL="0" indent="0" algn="just" rtl="1">
              <a:buNone/>
            </a:pPr>
            <a:r>
              <a:rPr lang="ar-IQ" sz="2400" dirty="0" smtClean="0">
                <a:cs typeface="+mj-cs"/>
              </a:rPr>
              <a:t>الطماطة </a:t>
            </a:r>
            <a:r>
              <a:rPr lang="ar-IQ" sz="2400" dirty="0">
                <a:cs typeface="+mj-cs"/>
              </a:rPr>
              <a:t>– الباذنجان – الفلفل – اللهانة – القرنابيط – الخس – البصل –  الثوم – البزاليا – الفاصوليا – الباقلاء – اللوبيا – البطيخ – الرقي – الخيار – القرع العسلي – قرع الكوسة – خيار القثاء – الباميا – البطاطا – البطاطا الحلوة. </a:t>
            </a:r>
            <a:endParaRPr lang="ar-IQ" sz="2400" dirty="0" smtClean="0">
              <a:cs typeface="+mj-cs"/>
            </a:endParaRPr>
          </a:p>
          <a:p>
            <a:pPr algn="just" rtl="1">
              <a:buFontTx/>
              <a:buChar char="-"/>
            </a:pPr>
            <a:r>
              <a:rPr lang="ar-IQ" sz="2400" dirty="0" smtClean="0">
                <a:cs typeface="+mj-cs"/>
              </a:rPr>
              <a:t>وبصورة </a:t>
            </a:r>
            <a:r>
              <a:rPr lang="ar-IQ" sz="2400" dirty="0">
                <a:cs typeface="+mj-cs"/>
              </a:rPr>
              <a:t>عامة ان عمر الشتل يختلف من محصول الى اخر </a:t>
            </a:r>
            <a:r>
              <a:rPr lang="ar-IQ" sz="2400" dirty="0" smtClean="0">
                <a:cs typeface="+mj-cs"/>
              </a:rPr>
              <a:t>فمثلا</a:t>
            </a:r>
          </a:p>
          <a:p>
            <a:pPr algn="just" rtl="1">
              <a:buFontTx/>
              <a:buChar char="-"/>
            </a:pPr>
            <a:r>
              <a:rPr lang="ar-IQ" sz="2400" dirty="0" smtClean="0">
                <a:cs typeface="+mj-cs"/>
              </a:rPr>
              <a:t> </a:t>
            </a:r>
            <a:r>
              <a:rPr lang="ar-IQ" sz="2400" dirty="0">
                <a:cs typeface="+mj-cs"/>
              </a:rPr>
              <a:t>يلاحظ ان الطماطة والفلفل والباذنجان تشتل بعــد 45 – 50 </a:t>
            </a:r>
            <a:r>
              <a:rPr lang="ar-IQ" sz="2400" dirty="0" smtClean="0">
                <a:cs typeface="+mj-cs"/>
              </a:rPr>
              <a:t>يوما</a:t>
            </a:r>
          </a:p>
          <a:p>
            <a:pPr algn="just" rtl="1">
              <a:buFontTx/>
              <a:buChar char="-"/>
            </a:pPr>
            <a:r>
              <a:rPr lang="ar-IQ" sz="2400" dirty="0" smtClean="0">
                <a:cs typeface="+mj-cs"/>
              </a:rPr>
              <a:t> </a:t>
            </a:r>
            <a:r>
              <a:rPr lang="ar-IQ" sz="2400" dirty="0">
                <a:cs typeface="+mj-cs"/>
              </a:rPr>
              <a:t>اما البصل واللهانة فتشتل بعد 60 – 65 يوما </a:t>
            </a:r>
            <a:endParaRPr lang="ar-IQ" sz="2400" dirty="0" smtClean="0">
              <a:cs typeface="+mj-cs"/>
            </a:endParaRPr>
          </a:p>
          <a:p>
            <a:pPr algn="just" rtl="1">
              <a:buFontTx/>
              <a:buChar char="-"/>
            </a:pPr>
            <a:r>
              <a:rPr lang="ar-IQ" sz="2400" dirty="0" smtClean="0">
                <a:cs typeface="+mj-cs"/>
              </a:rPr>
              <a:t>ويشتل </a:t>
            </a:r>
            <a:r>
              <a:rPr lang="ar-IQ" sz="2400" dirty="0">
                <a:cs typeface="+mj-cs"/>
              </a:rPr>
              <a:t>القرنابيط بعد 45 يوما </a:t>
            </a:r>
            <a:endParaRPr lang="ar-IQ" sz="2400" dirty="0" smtClean="0">
              <a:cs typeface="+mj-cs"/>
            </a:endParaRPr>
          </a:p>
          <a:p>
            <a:pPr algn="just" rtl="1">
              <a:buFontTx/>
              <a:buChar char="-"/>
            </a:pPr>
            <a:r>
              <a:rPr lang="ar-IQ" sz="2400" dirty="0" smtClean="0">
                <a:cs typeface="+mj-cs"/>
              </a:rPr>
              <a:t>والخس </a:t>
            </a:r>
            <a:r>
              <a:rPr lang="ar-IQ" sz="2400" dirty="0">
                <a:cs typeface="+mj-cs"/>
              </a:rPr>
              <a:t>بعد 4 – 6 أسابيع من زراعة البذور في المشتل ويمكن زراعته بدون شتل.</a:t>
            </a:r>
          </a:p>
          <a:p>
            <a:pPr marL="0" indent="0" algn="just" rtl="1">
              <a:buNone/>
            </a:pPr>
            <a:endParaRPr lang="en-US" sz="2400" dirty="0">
              <a:cs typeface="+mj-cs"/>
            </a:endParaRPr>
          </a:p>
        </p:txBody>
      </p:sp>
    </p:spTree>
    <p:extLst>
      <p:ext uri="{BB962C8B-B14F-4D97-AF65-F5344CB8AC3E}">
        <p14:creationId xmlns:p14="http://schemas.microsoft.com/office/powerpoint/2010/main" val="386285564"/>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rtl="1"/>
            <a:r>
              <a:rPr lang="ar-IQ" sz="2800" b="1" dirty="0" smtClean="0">
                <a:solidFill>
                  <a:schemeClr val="accent2">
                    <a:lumMod val="75000"/>
                  </a:schemeClr>
                </a:solidFill>
              </a:rPr>
              <a:t>الري </a:t>
            </a:r>
            <a:r>
              <a:rPr lang="ar-IQ" sz="2800" b="1" dirty="0">
                <a:solidFill>
                  <a:schemeClr val="accent2">
                    <a:lumMod val="75000"/>
                  </a:schemeClr>
                </a:solidFill>
              </a:rPr>
              <a:t>في محاصيل الخضر</a:t>
            </a:r>
            <a:endParaRPr lang="en-US" sz="2800" b="1" dirty="0">
              <a:solidFill>
                <a:schemeClr val="accent2">
                  <a:lumMod val="75000"/>
                </a:schemeClr>
              </a:solidFill>
            </a:endParaRPr>
          </a:p>
        </p:txBody>
      </p:sp>
      <p:sp>
        <p:nvSpPr>
          <p:cNvPr id="3" name="Content Placeholder 2"/>
          <p:cNvSpPr>
            <a:spLocks noGrp="1"/>
          </p:cNvSpPr>
          <p:nvPr>
            <p:ph idx="1"/>
          </p:nvPr>
        </p:nvSpPr>
        <p:spPr>
          <a:xfrm>
            <a:off x="228600" y="1066800"/>
            <a:ext cx="8763000" cy="5562600"/>
          </a:xfrm>
        </p:spPr>
        <p:txBody>
          <a:bodyPr>
            <a:normAutofit/>
          </a:bodyPr>
          <a:lstStyle/>
          <a:p>
            <a:pPr marL="0" indent="0" algn="just" rtl="1">
              <a:buNone/>
            </a:pPr>
            <a:r>
              <a:rPr lang="ar-IQ" sz="2400" dirty="0" smtClean="0">
                <a:cs typeface="+mj-cs"/>
              </a:rPr>
              <a:t>       الري </a:t>
            </a:r>
            <a:r>
              <a:rPr lang="ar-IQ" sz="2400" dirty="0">
                <a:cs typeface="+mj-cs"/>
              </a:rPr>
              <a:t>عبارة عن وسيلة صناعية لامداد النبات بالماء ليستطيع امتصاص غذائه. وتتوقف كمية الماء المستعملة في الري على عدد من العوامل </a:t>
            </a:r>
            <a:r>
              <a:rPr lang="ar-IQ" sz="2400" dirty="0" smtClean="0">
                <a:cs typeface="+mj-cs"/>
              </a:rPr>
              <a:t>اهمها:</a:t>
            </a:r>
          </a:p>
          <a:p>
            <a:pPr marL="457200" indent="-457200" algn="just" rtl="1">
              <a:buClr>
                <a:srgbClr val="FF3399"/>
              </a:buClr>
              <a:buFont typeface="+mj-lt"/>
              <a:buAutoNum type="arabicPeriod"/>
            </a:pPr>
            <a:r>
              <a:rPr lang="ar-IQ" sz="2400" dirty="0" smtClean="0">
                <a:cs typeface="+mj-cs"/>
              </a:rPr>
              <a:t>نوع المحصول.</a:t>
            </a:r>
          </a:p>
          <a:p>
            <a:pPr marL="457200" indent="-457200" algn="just" rtl="1">
              <a:buClr>
                <a:srgbClr val="FF3399"/>
              </a:buClr>
              <a:buFont typeface="+mj-lt"/>
              <a:buAutoNum type="arabicPeriod"/>
            </a:pPr>
            <a:r>
              <a:rPr lang="ar-IQ" sz="2400" dirty="0" smtClean="0">
                <a:cs typeface="+mj-cs"/>
              </a:rPr>
              <a:t>التربة.</a:t>
            </a:r>
          </a:p>
          <a:p>
            <a:pPr marL="457200" indent="-457200" algn="just" rtl="1">
              <a:buClr>
                <a:srgbClr val="FF3399"/>
              </a:buClr>
              <a:buFont typeface="+mj-lt"/>
              <a:buAutoNum type="arabicPeriod"/>
            </a:pPr>
            <a:r>
              <a:rPr lang="ar-IQ" sz="2400" dirty="0" smtClean="0">
                <a:cs typeface="+mj-cs"/>
              </a:rPr>
              <a:t>طبيعة </a:t>
            </a:r>
            <a:r>
              <a:rPr lang="ar-IQ" sz="2400" dirty="0">
                <a:cs typeface="+mj-cs"/>
              </a:rPr>
              <a:t>نمو جذور </a:t>
            </a:r>
            <a:r>
              <a:rPr lang="ar-IQ" sz="2400" dirty="0" smtClean="0">
                <a:cs typeface="+mj-cs"/>
              </a:rPr>
              <a:t>النبات.</a:t>
            </a:r>
          </a:p>
          <a:p>
            <a:pPr marL="457200" indent="-457200" algn="just" rtl="1">
              <a:buClr>
                <a:srgbClr val="FF3399"/>
              </a:buClr>
              <a:buFont typeface="+mj-lt"/>
              <a:buAutoNum type="arabicPeriod"/>
            </a:pPr>
            <a:r>
              <a:rPr lang="ar-IQ" sz="2400" dirty="0" smtClean="0">
                <a:cs typeface="+mj-cs"/>
              </a:rPr>
              <a:t>مستوى </a:t>
            </a:r>
            <a:r>
              <a:rPr lang="ar-IQ" sz="2400" dirty="0">
                <a:cs typeface="+mj-cs"/>
              </a:rPr>
              <a:t>الماء </a:t>
            </a:r>
            <a:r>
              <a:rPr lang="ar-IQ" sz="2400" dirty="0" smtClean="0">
                <a:cs typeface="+mj-cs"/>
              </a:rPr>
              <a:t>الارضي. </a:t>
            </a:r>
            <a:endParaRPr lang="ar-IQ" sz="2400" dirty="0">
              <a:cs typeface="+mj-cs"/>
            </a:endParaRPr>
          </a:p>
          <a:p>
            <a:pPr marL="457200" indent="-457200" algn="just" rtl="1">
              <a:buClr>
                <a:srgbClr val="FF3399"/>
              </a:buClr>
              <a:buFont typeface="+mj-lt"/>
              <a:buAutoNum type="arabicPeriod"/>
            </a:pPr>
            <a:r>
              <a:rPr lang="ar-IQ" sz="2400" dirty="0" smtClean="0">
                <a:cs typeface="+mj-cs"/>
              </a:rPr>
              <a:t>العوامل </a:t>
            </a:r>
            <a:r>
              <a:rPr lang="ar-IQ" sz="2400" dirty="0">
                <a:cs typeface="+mj-cs"/>
              </a:rPr>
              <a:t>الجوية مثل الحرارة والاضاءة والرياح. </a:t>
            </a:r>
          </a:p>
          <a:p>
            <a:pPr marL="0" indent="0" algn="just" rtl="1">
              <a:buNone/>
            </a:pPr>
            <a:r>
              <a:rPr lang="ar-IQ" sz="2400" dirty="0" smtClean="0">
                <a:cs typeface="+mj-cs"/>
              </a:rPr>
              <a:t>       يعد </a:t>
            </a:r>
            <a:r>
              <a:rPr lang="ar-IQ" sz="2400" dirty="0">
                <a:cs typeface="+mj-cs"/>
              </a:rPr>
              <a:t>الماء من اهم مكونات النباتات الحية إذ يشكل  90 – 95% من تركيب نباتات الخضر ومن اهميته:</a:t>
            </a:r>
          </a:p>
          <a:p>
            <a:pPr marL="457200" indent="-457200" algn="just" rtl="1">
              <a:buClr>
                <a:srgbClr val="FF3399"/>
              </a:buClr>
              <a:buFont typeface="+mj-lt"/>
              <a:buAutoNum type="arabicPeriod"/>
            </a:pPr>
            <a:r>
              <a:rPr lang="ar-IQ" sz="2400" dirty="0" smtClean="0">
                <a:cs typeface="+mj-cs"/>
              </a:rPr>
              <a:t>يذيب </a:t>
            </a:r>
            <a:r>
              <a:rPr lang="ar-IQ" sz="2400" dirty="0">
                <a:cs typeface="+mj-cs"/>
              </a:rPr>
              <a:t>الاملاح الموجودة في التربة التي يستعملها النبات بشكل </a:t>
            </a:r>
            <a:r>
              <a:rPr lang="ar-IQ" sz="2400" dirty="0" smtClean="0">
                <a:cs typeface="+mj-cs"/>
              </a:rPr>
              <a:t>محلول.</a:t>
            </a:r>
          </a:p>
          <a:p>
            <a:pPr marL="457200" indent="-457200" algn="just" rtl="1">
              <a:buClr>
                <a:srgbClr val="FF3399"/>
              </a:buClr>
              <a:buFont typeface="+mj-lt"/>
              <a:buAutoNum type="arabicPeriod"/>
            </a:pPr>
            <a:r>
              <a:rPr lang="ar-IQ" sz="2400" dirty="0" smtClean="0">
                <a:cs typeface="+mj-cs"/>
              </a:rPr>
              <a:t>انتقال </a:t>
            </a:r>
            <a:r>
              <a:rPr lang="ar-IQ" sz="2400" dirty="0">
                <a:cs typeface="+mj-cs"/>
              </a:rPr>
              <a:t>المواد الغذائية والمواد الممتصة من التربة الى الاعلى وكذلك انتقال المواد الغذائية من اعلى النبات الى </a:t>
            </a:r>
            <a:r>
              <a:rPr lang="ar-IQ" sz="2400" dirty="0" smtClean="0">
                <a:cs typeface="+mj-cs"/>
              </a:rPr>
              <a:t>الجذور.</a:t>
            </a:r>
          </a:p>
          <a:p>
            <a:pPr marL="457200" indent="-457200" algn="just" rtl="1">
              <a:buClr>
                <a:srgbClr val="FF3399"/>
              </a:buClr>
              <a:buFont typeface="+mj-lt"/>
              <a:buAutoNum type="arabicPeriod"/>
            </a:pPr>
            <a:r>
              <a:rPr lang="ar-IQ" sz="2400" dirty="0" smtClean="0">
                <a:cs typeface="+mj-cs"/>
              </a:rPr>
              <a:t>يدخل </a:t>
            </a:r>
            <a:r>
              <a:rPr lang="ar-IQ" sz="2400" dirty="0">
                <a:cs typeface="+mj-cs"/>
              </a:rPr>
              <a:t>في عملية التمثيل الضوئي.</a:t>
            </a:r>
          </a:p>
          <a:p>
            <a:pPr marL="0" indent="0" algn="just" rtl="1">
              <a:buNone/>
            </a:pPr>
            <a:endParaRPr lang="en-US" sz="2400" dirty="0">
              <a:cs typeface="+mj-cs"/>
            </a:endParaRPr>
          </a:p>
        </p:txBody>
      </p:sp>
    </p:spTree>
    <p:extLst>
      <p:ext uri="{BB962C8B-B14F-4D97-AF65-F5344CB8AC3E}">
        <p14:creationId xmlns:p14="http://schemas.microsoft.com/office/powerpoint/2010/main" val="740821719"/>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228600"/>
            <a:ext cx="8229600" cy="6324600"/>
          </a:xfrm>
        </p:spPr>
        <p:txBody>
          <a:bodyPr>
            <a:normAutofit/>
          </a:bodyPr>
          <a:lstStyle/>
          <a:p>
            <a:pPr marL="0" indent="0" algn="just" rtl="1">
              <a:buClr>
                <a:srgbClr val="FF3399"/>
              </a:buClr>
              <a:buNone/>
            </a:pPr>
            <a:endParaRPr lang="ar-IQ" sz="2400" dirty="0" smtClean="0">
              <a:solidFill>
                <a:srgbClr val="7030A0"/>
              </a:solidFill>
              <a:cs typeface="+mj-cs"/>
            </a:endParaRPr>
          </a:p>
          <a:p>
            <a:pPr marL="0" indent="0" algn="just" rtl="1">
              <a:buClr>
                <a:srgbClr val="FF3399"/>
              </a:buClr>
              <a:buNone/>
            </a:pPr>
            <a:endParaRPr lang="ar-IQ" sz="2400" dirty="0">
              <a:solidFill>
                <a:srgbClr val="7030A0"/>
              </a:solidFill>
              <a:cs typeface="+mj-cs"/>
            </a:endParaRPr>
          </a:p>
          <a:p>
            <a:pPr marL="457200" indent="-457200" algn="just" rtl="1">
              <a:buClr>
                <a:srgbClr val="FF3399"/>
              </a:buClr>
              <a:buFont typeface="+mj-lt"/>
              <a:buAutoNum type="arabicPeriod" startAt="5"/>
            </a:pPr>
            <a:r>
              <a:rPr lang="ar-IQ" sz="2400" dirty="0" smtClean="0">
                <a:solidFill>
                  <a:srgbClr val="7030A0"/>
                </a:solidFill>
                <a:cs typeface="+mj-cs"/>
              </a:rPr>
              <a:t>التقسيم </a:t>
            </a:r>
            <a:r>
              <a:rPr lang="ar-IQ" sz="2400" dirty="0">
                <a:solidFill>
                  <a:srgbClr val="7030A0"/>
                </a:solidFill>
                <a:cs typeface="+mj-cs"/>
              </a:rPr>
              <a:t>حسب تعمق الجذور في التربة</a:t>
            </a:r>
          </a:p>
          <a:p>
            <a:pPr marL="0" indent="0" algn="just" rtl="1">
              <a:buNone/>
            </a:pPr>
            <a:r>
              <a:rPr lang="ar-IQ" sz="2400" dirty="0" smtClean="0">
                <a:cs typeface="+mj-cs"/>
              </a:rPr>
              <a:t>       تقسم </a:t>
            </a:r>
            <a:r>
              <a:rPr lang="ar-IQ" sz="2400" dirty="0">
                <a:cs typeface="+mj-cs"/>
              </a:rPr>
              <a:t>محاصيل الخضر حسب تعمق جذورها في التربة الى ثلاثة اقسام هي:</a:t>
            </a:r>
          </a:p>
          <a:p>
            <a:pPr algn="just" rtl="1">
              <a:buClr>
                <a:srgbClr val="FF3399"/>
              </a:buClr>
            </a:pPr>
            <a:r>
              <a:rPr lang="ar-IQ" sz="2400" dirty="0" smtClean="0">
                <a:cs typeface="+mj-cs"/>
              </a:rPr>
              <a:t>محاصيل </a:t>
            </a:r>
            <a:r>
              <a:rPr lang="ar-IQ" sz="2400" dirty="0">
                <a:cs typeface="+mj-cs"/>
              </a:rPr>
              <a:t>جذورها سطحية (&lt; 80 سم): اللهانة – البصل – الخس – السبانغ – البطاطا – الذرة </a:t>
            </a:r>
            <a:r>
              <a:rPr lang="ar-IQ" sz="2400" dirty="0" smtClean="0">
                <a:cs typeface="+mj-cs"/>
              </a:rPr>
              <a:t>الحلوة.</a:t>
            </a:r>
            <a:endParaRPr lang="ar-IQ" sz="2400" dirty="0">
              <a:cs typeface="+mj-cs"/>
            </a:endParaRPr>
          </a:p>
          <a:p>
            <a:pPr algn="just" rtl="1">
              <a:buClr>
                <a:srgbClr val="FF3399"/>
              </a:buClr>
            </a:pPr>
            <a:r>
              <a:rPr lang="ar-IQ" sz="2400" dirty="0" smtClean="0">
                <a:cs typeface="+mj-cs"/>
              </a:rPr>
              <a:t>محاصيل </a:t>
            </a:r>
            <a:r>
              <a:rPr lang="ar-IQ" sz="2400" dirty="0">
                <a:cs typeface="+mj-cs"/>
              </a:rPr>
              <a:t>متوسطة العمق (80 – 160 سم): الجزر – الشوندر – البزاليا – الخيار – الفاصوليا – الباذنجان – قرع </a:t>
            </a:r>
            <a:r>
              <a:rPr lang="ar-IQ" sz="2400" dirty="0" smtClean="0">
                <a:cs typeface="+mj-cs"/>
              </a:rPr>
              <a:t>الكوسة.</a:t>
            </a:r>
            <a:endParaRPr lang="ar-IQ" sz="2400" dirty="0">
              <a:cs typeface="+mj-cs"/>
            </a:endParaRPr>
          </a:p>
          <a:p>
            <a:pPr algn="just" rtl="1">
              <a:buClr>
                <a:srgbClr val="FF3399"/>
              </a:buClr>
            </a:pPr>
            <a:r>
              <a:rPr lang="ar-IQ" sz="2400" dirty="0" smtClean="0">
                <a:cs typeface="+mj-cs"/>
              </a:rPr>
              <a:t>محاصيل </a:t>
            </a:r>
            <a:r>
              <a:rPr lang="ar-IQ" sz="2400" dirty="0">
                <a:cs typeface="+mj-cs"/>
              </a:rPr>
              <a:t>جذورها عميقة (&gt; 160 سم):الطماطة – البطيخ – القرع العسلي – البطاطا الحلوة – </a:t>
            </a:r>
            <a:r>
              <a:rPr lang="ar-IQ" sz="2400" dirty="0" smtClean="0">
                <a:cs typeface="+mj-cs"/>
              </a:rPr>
              <a:t>الخرشوف.</a:t>
            </a:r>
            <a:endParaRPr lang="ar-IQ" sz="2400" dirty="0">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152339476"/>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rtl="1">
              <a:buNone/>
            </a:pPr>
            <a:endParaRPr lang="ar-IQ" sz="2400" dirty="0" smtClean="0">
              <a:solidFill>
                <a:srgbClr val="7030A0"/>
              </a:solidFill>
              <a:cs typeface="+mj-cs"/>
            </a:endParaRPr>
          </a:p>
          <a:p>
            <a:pPr marL="457200" indent="-457200" algn="just" rtl="1">
              <a:buClr>
                <a:srgbClr val="FF3399"/>
              </a:buClr>
              <a:buFont typeface="+mj-lt"/>
              <a:buAutoNum type="arabicPeriod" startAt="6"/>
            </a:pPr>
            <a:r>
              <a:rPr lang="ar-IQ" sz="2400" dirty="0" smtClean="0">
                <a:solidFill>
                  <a:srgbClr val="7030A0"/>
                </a:solidFill>
                <a:cs typeface="+mj-cs"/>
              </a:rPr>
              <a:t>التقسيم </a:t>
            </a:r>
            <a:r>
              <a:rPr lang="ar-IQ" sz="2400" dirty="0">
                <a:solidFill>
                  <a:srgbClr val="7030A0"/>
                </a:solidFill>
                <a:cs typeface="+mj-cs"/>
              </a:rPr>
              <a:t>حسب الغرض من الانتاج</a:t>
            </a:r>
          </a:p>
          <a:p>
            <a:pPr marL="0" indent="0" algn="just" rtl="1">
              <a:buNone/>
            </a:pPr>
            <a:r>
              <a:rPr lang="ar-IQ" sz="2400" dirty="0">
                <a:cs typeface="+mj-cs"/>
              </a:rPr>
              <a:t>تقسم الخضر حسب الغرض من الانتاج الى:</a:t>
            </a:r>
          </a:p>
          <a:p>
            <a:pPr algn="just" rtl="1">
              <a:buClr>
                <a:srgbClr val="FF3399"/>
              </a:buClr>
            </a:pPr>
            <a:r>
              <a:rPr lang="ar-IQ" sz="2400" dirty="0" smtClean="0">
                <a:cs typeface="+mj-cs"/>
              </a:rPr>
              <a:t>الخضر </a:t>
            </a:r>
            <a:r>
              <a:rPr lang="ar-IQ" sz="2400" dirty="0">
                <a:cs typeface="+mj-cs"/>
              </a:rPr>
              <a:t>الطازجة: للاسواق المحلية والتصدير ولحدائق المنازل </a:t>
            </a:r>
            <a:r>
              <a:rPr lang="ar-IQ" sz="2400" dirty="0" smtClean="0">
                <a:cs typeface="+mj-cs"/>
              </a:rPr>
              <a:t>الخاصة.</a:t>
            </a:r>
            <a:endParaRPr lang="ar-IQ" sz="2400" dirty="0">
              <a:cs typeface="+mj-cs"/>
            </a:endParaRPr>
          </a:p>
          <a:p>
            <a:pPr algn="just" rtl="1">
              <a:buClr>
                <a:srgbClr val="FF3399"/>
              </a:buClr>
            </a:pPr>
            <a:r>
              <a:rPr lang="ar-IQ" sz="2400" dirty="0" smtClean="0">
                <a:cs typeface="+mj-cs"/>
              </a:rPr>
              <a:t>خضر </a:t>
            </a:r>
            <a:r>
              <a:rPr lang="ar-IQ" sz="2400" dirty="0">
                <a:cs typeface="+mj-cs"/>
              </a:rPr>
              <a:t>التصنيع الغذائي: تختلف وسائل التصنيع بين الحفظ في العلب والتجفيف </a:t>
            </a:r>
            <a:r>
              <a:rPr lang="ar-IQ" sz="2400" dirty="0" smtClean="0">
                <a:cs typeface="+mj-cs"/>
              </a:rPr>
              <a:t>والتجميد.</a:t>
            </a:r>
            <a:endParaRPr lang="ar-IQ" sz="2400" dirty="0">
              <a:cs typeface="+mj-cs"/>
            </a:endParaRPr>
          </a:p>
          <a:p>
            <a:pPr algn="just" rtl="1">
              <a:buClr>
                <a:srgbClr val="FF3399"/>
              </a:buClr>
            </a:pPr>
            <a:r>
              <a:rPr lang="ar-IQ" sz="2400" dirty="0" smtClean="0">
                <a:cs typeface="+mj-cs"/>
              </a:rPr>
              <a:t>خضر </a:t>
            </a:r>
            <a:r>
              <a:rPr lang="ar-IQ" sz="2400" dirty="0">
                <a:cs typeface="+mj-cs"/>
              </a:rPr>
              <a:t>منتجة في غير موسمها: بوسائل الزراعة </a:t>
            </a:r>
            <a:r>
              <a:rPr lang="ar-IQ" sz="2400" dirty="0" smtClean="0">
                <a:cs typeface="+mj-cs"/>
              </a:rPr>
              <a:t>المحمية.</a:t>
            </a:r>
            <a:endParaRPr lang="ar-IQ" sz="2400" dirty="0">
              <a:cs typeface="+mj-cs"/>
            </a:endParaRPr>
          </a:p>
          <a:p>
            <a:pPr algn="just" rtl="1">
              <a:buClr>
                <a:srgbClr val="FF3399"/>
              </a:buClr>
            </a:pPr>
            <a:r>
              <a:rPr lang="ar-IQ" sz="2400" dirty="0" smtClean="0">
                <a:cs typeface="+mj-cs"/>
              </a:rPr>
              <a:t>خضر </a:t>
            </a:r>
            <a:r>
              <a:rPr lang="ar-IQ" sz="2400" dirty="0">
                <a:cs typeface="+mj-cs"/>
              </a:rPr>
              <a:t>للبذور: تستعمل كتقاوي للزراعة او التسويق لغرض الاستهلاك </a:t>
            </a:r>
            <a:r>
              <a:rPr lang="ar-IQ" sz="2400" dirty="0" smtClean="0">
                <a:cs typeface="+mj-cs"/>
              </a:rPr>
              <a:t>.</a:t>
            </a:r>
            <a:endParaRPr lang="ar-IQ" sz="2400" dirty="0">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4272689710"/>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rtl="1">
              <a:buNone/>
            </a:pPr>
            <a:r>
              <a:rPr lang="ar-IQ" sz="2400" dirty="0" smtClean="0">
                <a:cs typeface="+mj-cs"/>
              </a:rPr>
              <a:t>- تختلف </a:t>
            </a:r>
            <a:r>
              <a:rPr lang="ar-IQ" sz="2400" dirty="0">
                <a:cs typeface="+mj-cs"/>
              </a:rPr>
              <a:t>المدة التي تحتفظ بها بذور الخضراوات بحيويتها فبعضها تحتفظ بحيويتها لمدة:</a:t>
            </a:r>
          </a:p>
          <a:p>
            <a:pPr marL="0" indent="0" algn="just" rtl="1">
              <a:buNone/>
            </a:pPr>
            <a:r>
              <a:rPr lang="ar-IQ" sz="2400" dirty="0">
                <a:cs typeface="+mj-cs"/>
              </a:rPr>
              <a:t>1 سنـة: البصل – المعدنوس – القرع العسلي</a:t>
            </a:r>
          </a:p>
          <a:p>
            <a:pPr marL="0" indent="0" algn="just" rtl="1">
              <a:buNone/>
            </a:pPr>
            <a:r>
              <a:rPr lang="ar-IQ" sz="2400" dirty="0">
                <a:cs typeface="+mj-cs"/>
              </a:rPr>
              <a:t>2 سنة: الباميا – السبانغ</a:t>
            </a:r>
          </a:p>
          <a:p>
            <a:pPr marL="0" indent="0" algn="just" rtl="1">
              <a:buNone/>
            </a:pPr>
            <a:r>
              <a:rPr lang="ar-IQ" sz="2400" dirty="0">
                <a:cs typeface="+mj-cs"/>
              </a:rPr>
              <a:t>3 سنة: الجزر – البزاليا – الفاصوليا – اللوبيا – الفلفل – الطماطة</a:t>
            </a:r>
          </a:p>
          <a:p>
            <a:pPr marL="0" indent="0" algn="just" rtl="1">
              <a:buNone/>
            </a:pPr>
            <a:r>
              <a:rPr lang="ar-IQ" sz="2400" dirty="0">
                <a:cs typeface="+mj-cs"/>
              </a:rPr>
              <a:t>4 سنة: اللهانة – القرنابيط – الفجل – الشلغم – الخس – الباقلاء</a:t>
            </a:r>
          </a:p>
          <a:p>
            <a:pPr marL="0" indent="0" algn="just" rtl="1">
              <a:buNone/>
            </a:pPr>
            <a:r>
              <a:rPr lang="ar-IQ" sz="2400" dirty="0">
                <a:cs typeface="+mj-cs"/>
              </a:rPr>
              <a:t>5 سنة: الرقي – البطيخ – الخيار – </a:t>
            </a:r>
            <a:r>
              <a:rPr lang="ar-IQ" sz="2400" dirty="0" smtClean="0">
                <a:cs typeface="+mj-cs"/>
              </a:rPr>
              <a:t>الكوسة</a:t>
            </a:r>
          </a:p>
          <a:p>
            <a:pPr marL="0" indent="0" algn="just" rtl="1">
              <a:buNone/>
            </a:pPr>
            <a:r>
              <a:rPr lang="ar-IQ" sz="2400" dirty="0" smtClean="0">
                <a:cs typeface="+mj-cs"/>
              </a:rPr>
              <a:t>***************************************************</a:t>
            </a:r>
            <a:endParaRPr lang="ar-IQ" sz="2400" dirty="0">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547807231"/>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rtl="1">
              <a:buNone/>
            </a:pPr>
            <a:r>
              <a:rPr lang="ar-IQ" sz="2800" b="1" dirty="0">
                <a:solidFill>
                  <a:schemeClr val="accent2">
                    <a:lumMod val="75000"/>
                  </a:schemeClr>
                </a:solidFill>
              </a:rPr>
              <a:t>في محاضرة اليوم </a:t>
            </a:r>
            <a:r>
              <a:rPr lang="ar-IQ" sz="2800" b="1" dirty="0" smtClean="0">
                <a:solidFill>
                  <a:schemeClr val="accent2">
                    <a:lumMod val="75000"/>
                  </a:schemeClr>
                </a:solidFill>
              </a:rPr>
              <a:t>تكلمناعن :</a:t>
            </a:r>
          </a:p>
          <a:p>
            <a:pPr lvl="0" algn="just" rtl="1">
              <a:lnSpc>
                <a:spcPct val="150000"/>
              </a:lnSpc>
              <a:spcBef>
                <a:spcPts val="0"/>
              </a:spcBef>
              <a:buClr>
                <a:srgbClr val="FF3399"/>
              </a:buClr>
            </a:pPr>
            <a:r>
              <a:rPr lang="ar-IQ" sz="2400" dirty="0">
                <a:solidFill>
                  <a:prstClr val="black"/>
                </a:solidFill>
                <a:latin typeface="Times New Roman"/>
                <a:ea typeface="Times New Roman"/>
                <a:cs typeface="Times New Roman"/>
              </a:rPr>
              <a:t>الري في محاصيل </a:t>
            </a:r>
            <a:r>
              <a:rPr lang="ar-IQ" sz="2400" dirty="0" smtClean="0">
                <a:solidFill>
                  <a:prstClr val="black"/>
                </a:solidFill>
                <a:latin typeface="Times New Roman"/>
                <a:ea typeface="Times New Roman"/>
                <a:cs typeface="Times New Roman"/>
              </a:rPr>
              <a:t>الخضر.</a:t>
            </a:r>
            <a:endParaRPr lang="ar-IQ" sz="2400" dirty="0">
              <a:solidFill>
                <a:prstClr val="black"/>
              </a:solidFill>
              <a:latin typeface="Times New Roman"/>
              <a:ea typeface="Times New Roman"/>
              <a:cs typeface="Times New Roman"/>
            </a:endParaRPr>
          </a:p>
          <a:p>
            <a:pPr lvl="0" algn="just" rtl="1">
              <a:lnSpc>
                <a:spcPct val="150000"/>
              </a:lnSpc>
              <a:spcBef>
                <a:spcPts val="0"/>
              </a:spcBef>
              <a:buClr>
                <a:srgbClr val="FF3399"/>
              </a:buClr>
            </a:pPr>
            <a:r>
              <a:rPr lang="ar-IQ" sz="2400" dirty="0">
                <a:solidFill>
                  <a:prstClr val="black"/>
                </a:solidFill>
                <a:latin typeface="Times New Roman"/>
                <a:ea typeface="Times New Roman"/>
                <a:cs typeface="Times New Roman"/>
              </a:rPr>
              <a:t>تقسيم نباتات الخضر </a:t>
            </a:r>
            <a:r>
              <a:rPr lang="en-US" sz="2400" dirty="0">
                <a:solidFill>
                  <a:srgbClr val="4F81BD">
                    <a:lumMod val="75000"/>
                  </a:srgbClr>
                </a:solidFill>
                <a:latin typeface="Times New Roman"/>
                <a:ea typeface="Times New Roman"/>
              </a:rPr>
              <a:t>Classification of vegetable </a:t>
            </a:r>
            <a:r>
              <a:rPr lang="ar-IQ" sz="2400" dirty="0" smtClean="0">
                <a:solidFill>
                  <a:srgbClr val="4F81BD">
                    <a:lumMod val="75000"/>
                  </a:srgbClr>
                </a:solidFill>
                <a:latin typeface="Times New Roman"/>
                <a:ea typeface="Times New Roman"/>
              </a:rPr>
              <a:t>.</a:t>
            </a:r>
            <a:endParaRPr lang="ar-IQ" sz="2400" dirty="0">
              <a:solidFill>
                <a:srgbClr val="4F81BD">
                  <a:lumMod val="75000"/>
                </a:srgbClr>
              </a:solidFill>
              <a:latin typeface="Times New Roman"/>
              <a:ea typeface="Times New Roman"/>
              <a:cs typeface="Times New Roman"/>
            </a:endParaRPr>
          </a:p>
          <a:p>
            <a:pPr marL="0" indent="0" algn="just" rtl="1">
              <a:buNone/>
            </a:pPr>
            <a:endParaRPr lang="ar-IQ" sz="2800" b="1" dirty="0">
              <a:solidFill>
                <a:schemeClr val="accent2">
                  <a:lumMod val="75000"/>
                </a:schemeClr>
              </a:solidFill>
            </a:endParaRPr>
          </a:p>
        </p:txBody>
      </p:sp>
    </p:spTree>
    <p:extLst>
      <p:ext uri="{BB962C8B-B14F-4D97-AF65-F5344CB8AC3E}">
        <p14:creationId xmlns:p14="http://schemas.microsoft.com/office/powerpoint/2010/main" val="54709385"/>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248400"/>
          </a:xfrm>
        </p:spPr>
        <p:txBody>
          <a:bodyPr>
            <a:normAutofit/>
          </a:bodyPr>
          <a:lstStyle/>
          <a:p>
            <a:pPr algn="just" rtl="1">
              <a:lnSpc>
                <a:spcPct val="150000"/>
              </a:lnSpc>
              <a:buFontTx/>
              <a:buChar char="-"/>
            </a:pPr>
            <a:r>
              <a:rPr lang="ar-IQ" sz="2400" dirty="0" smtClean="0">
                <a:cs typeface="+mj-cs"/>
              </a:rPr>
              <a:t>يفقد </a:t>
            </a:r>
            <a:r>
              <a:rPr lang="ar-IQ" sz="2400" dirty="0">
                <a:cs typeface="+mj-cs"/>
              </a:rPr>
              <a:t>الماء من النبات عن طريق النتح الا ان عملية فقده تعد ضرورية لان لها اهمية </a:t>
            </a:r>
            <a:r>
              <a:rPr lang="ar-IQ" sz="2400" dirty="0" smtClean="0">
                <a:cs typeface="+mj-cs"/>
              </a:rPr>
              <a:t>فسيولوجية، </a:t>
            </a:r>
          </a:p>
          <a:p>
            <a:pPr algn="just" rtl="1">
              <a:lnSpc>
                <a:spcPct val="150000"/>
              </a:lnSpc>
              <a:buFontTx/>
              <a:buChar char="-"/>
            </a:pPr>
            <a:r>
              <a:rPr lang="ar-IQ" sz="2400" dirty="0" smtClean="0">
                <a:cs typeface="+mj-cs"/>
              </a:rPr>
              <a:t>ويجب </a:t>
            </a:r>
            <a:r>
              <a:rPr lang="ar-IQ" sz="2400" dirty="0">
                <a:cs typeface="+mj-cs"/>
              </a:rPr>
              <a:t>ان يكون هناك توازن بين كمية الماء المفقود </a:t>
            </a:r>
            <a:r>
              <a:rPr lang="ar-IQ" sz="2400" dirty="0" smtClean="0">
                <a:cs typeface="+mj-cs"/>
              </a:rPr>
              <a:t>والممتص،</a:t>
            </a:r>
          </a:p>
          <a:p>
            <a:pPr algn="just" rtl="1">
              <a:lnSpc>
                <a:spcPct val="150000"/>
              </a:lnSpc>
              <a:buFontTx/>
              <a:buChar char="-"/>
            </a:pPr>
            <a:r>
              <a:rPr lang="ar-IQ" sz="2400" dirty="0" smtClean="0">
                <a:cs typeface="+mj-cs"/>
              </a:rPr>
              <a:t> </a:t>
            </a:r>
            <a:r>
              <a:rPr lang="ar-IQ" sz="2400" dirty="0">
                <a:cs typeface="+mj-cs"/>
              </a:rPr>
              <a:t>واذا زادت كمية الماء المفقود بالتنح عن كمية الماء الممتص لسبب او لآخر فان سلسلة من العمليات الحيوية تستجد داخل النبات ويحصل انكماش في خلايا النبات وتقل عملية التمثيل الضوئي ونمو النبات وبالتالي التاثير في </a:t>
            </a:r>
            <a:r>
              <a:rPr lang="ar-IQ" sz="2400" dirty="0" smtClean="0">
                <a:cs typeface="+mj-cs"/>
              </a:rPr>
              <a:t>الحاصل،</a:t>
            </a:r>
          </a:p>
          <a:p>
            <a:pPr algn="just" rtl="1">
              <a:lnSpc>
                <a:spcPct val="150000"/>
              </a:lnSpc>
              <a:buFontTx/>
              <a:buChar char="-"/>
            </a:pPr>
            <a:r>
              <a:rPr lang="ar-IQ" sz="2400" dirty="0" smtClean="0">
                <a:cs typeface="+mj-cs"/>
              </a:rPr>
              <a:t> </a:t>
            </a:r>
            <a:r>
              <a:rPr lang="ar-IQ" sz="2400" dirty="0">
                <a:cs typeface="+mj-cs"/>
              </a:rPr>
              <a:t>لذلك يعد الماء من العوامل المحددة للنمو وكمية الحاصل للنبات الى حد معين</a:t>
            </a:r>
            <a:r>
              <a:rPr lang="ar-IQ" sz="2400" dirty="0" smtClean="0">
                <a:cs typeface="+mj-cs"/>
              </a:rPr>
              <a:t>.</a:t>
            </a:r>
          </a:p>
        </p:txBody>
      </p:sp>
    </p:spTree>
    <p:extLst>
      <p:ext uri="{BB962C8B-B14F-4D97-AF65-F5344CB8AC3E}">
        <p14:creationId xmlns:p14="http://schemas.microsoft.com/office/powerpoint/2010/main" val="3502848266"/>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248400"/>
          </a:xfrm>
        </p:spPr>
        <p:txBody>
          <a:bodyPr>
            <a:normAutofit/>
          </a:bodyPr>
          <a:lstStyle/>
          <a:p>
            <a:pPr algn="just" rtl="1">
              <a:buFontTx/>
              <a:buChar char="-"/>
            </a:pPr>
            <a:r>
              <a:rPr lang="ar-IQ" sz="2400" dirty="0" smtClean="0">
                <a:cs typeface="+mj-cs"/>
              </a:rPr>
              <a:t>ان </a:t>
            </a:r>
            <a:r>
              <a:rPr lang="ar-IQ" sz="2400" dirty="0">
                <a:cs typeface="+mj-cs"/>
              </a:rPr>
              <a:t>عملية امتصاص الماء من التربة عن طريق الجذور تؤثر فيها العديد من العوامل منها تتعلق بالتربة واخرى بالنبات وتتضمن </a:t>
            </a:r>
            <a:r>
              <a:rPr lang="ar-IQ" sz="2400" b="1" u="sng" dirty="0">
                <a:solidFill>
                  <a:srgbClr val="FF9900"/>
                </a:solidFill>
                <a:cs typeface="+mj-cs"/>
              </a:rPr>
              <a:t>عوامل التربة</a:t>
            </a:r>
            <a:r>
              <a:rPr lang="ar-IQ" sz="2400" dirty="0" smtClean="0">
                <a:cs typeface="+mj-cs"/>
              </a:rPr>
              <a:t>:</a:t>
            </a:r>
          </a:p>
          <a:p>
            <a:pPr algn="just" rtl="1">
              <a:buFontTx/>
              <a:buChar char="-"/>
            </a:pPr>
            <a:r>
              <a:rPr lang="ar-IQ" sz="2400" dirty="0" smtClean="0">
                <a:cs typeface="+mj-cs"/>
              </a:rPr>
              <a:t> </a:t>
            </a:r>
            <a:r>
              <a:rPr lang="ar-IQ" sz="2400" dirty="0">
                <a:solidFill>
                  <a:srgbClr val="FF3399"/>
                </a:solidFill>
                <a:cs typeface="+mj-cs"/>
              </a:rPr>
              <a:t>1-</a:t>
            </a:r>
            <a:r>
              <a:rPr lang="ar-IQ" sz="2400" dirty="0">
                <a:cs typeface="+mj-cs"/>
              </a:rPr>
              <a:t> كمية الماء الموجود في </a:t>
            </a:r>
            <a:r>
              <a:rPr lang="ar-IQ" sz="2400" dirty="0" smtClean="0">
                <a:cs typeface="+mj-cs"/>
              </a:rPr>
              <a:t>التربة</a:t>
            </a:r>
          </a:p>
          <a:p>
            <a:pPr algn="just" rtl="1">
              <a:buFontTx/>
              <a:buChar char="-"/>
            </a:pPr>
            <a:r>
              <a:rPr lang="ar-IQ" sz="2400" dirty="0" smtClean="0">
                <a:cs typeface="+mj-cs"/>
              </a:rPr>
              <a:t> </a:t>
            </a:r>
            <a:r>
              <a:rPr lang="ar-IQ" sz="2400" dirty="0">
                <a:solidFill>
                  <a:srgbClr val="FF3399"/>
                </a:solidFill>
                <a:cs typeface="+mj-cs"/>
              </a:rPr>
              <a:t>2-</a:t>
            </a:r>
            <a:r>
              <a:rPr lang="ar-IQ" sz="2400" dirty="0">
                <a:cs typeface="+mj-cs"/>
              </a:rPr>
              <a:t> بعد الماء وحركته من سطح التربة, كلما زاد البعد قلت عملية الامتصاص(علاقة عكسية) </a:t>
            </a:r>
            <a:endParaRPr lang="ar-IQ" sz="2400" dirty="0" smtClean="0">
              <a:cs typeface="+mj-cs"/>
            </a:endParaRPr>
          </a:p>
          <a:p>
            <a:pPr algn="just" rtl="1">
              <a:buFontTx/>
              <a:buChar char="-"/>
            </a:pPr>
            <a:r>
              <a:rPr lang="ar-IQ" sz="2400" dirty="0" smtClean="0">
                <a:solidFill>
                  <a:srgbClr val="FF3399"/>
                </a:solidFill>
                <a:cs typeface="+mj-cs"/>
              </a:rPr>
              <a:t>3-</a:t>
            </a:r>
            <a:r>
              <a:rPr lang="ar-IQ" sz="2400" dirty="0" smtClean="0">
                <a:cs typeface="+mj-cs"/>
              </a:rPr>
              <a:t> </a:t>
            </a:r>
            <a:r>
              <a:rPr lang="ar-IQ" sz="2400" dirty="0">
                <a:cs typeface="+mj-cs"/>
              </a:rPr>
              <a:t>سرعة حركة الماء في التربة, الترب الطينية تكون حركة الماء الشعري فيها اسرع من الترب الصلبة </a:t>
            </a:r>
            <a:r>
              <a:rPr lang="ar-IQ" sz="2400" dirty="0" smtClean="0">
                <a:cs typeface="+mj-cs"/>
              </a:rPr>
              <a:t>الخشنة</a:t>
            </a:r>
          </a:p>
          <a:p>
            <a:pPr algn="just" rtl="1">
              <a:buFontTx/>
              <a:buChar char="-"/>
            </a:pPr>
            <a:r>
              <a:rPr lang="ar-IQ" sz="2400" dirty="0" smtClean="0">
                <a:cs typeface="+mj-cs"/>
              </a:rPr>
              <a:t> </a:t>
            </a:r>
            <a:r>
              <a:rPr lang="ar-IQ" sz="2400" dirty="0">
                <a:solidFill>
                  <a:srgbClr val="FF3399"/>
                </a:solidFill>
                <a:cs typeface="+mj-cs"/>
              </a:rPr>
              <a:t>4-</a:t>
            </a:r>
            <a:r>
              <a:rPr lang="ar-IQ" sz="2400" dirty="0">
                <a:cs typeface="+mj-cs"/>
              </a:rPr>
              <a:t> وجود الاوكسجين في التربة, علاقة طردية كلما زاد الاوكسجين تصبح عملية الامتصاص </a:t>
            </a:r>
            <a:r>
              <a:rPr lang="ar-IQ" sz="2400" dirty="0" smtClean="0">
                <a:cs typeface="+mj-cs"/>
              </a:rPr>
              <a:t>اكثر.</a:t>
            </a:r>
          </a:p>
          <a:p>
            <a:pPr marL="0" indent="0" algn="just" rtl="1">
              <a:buNone/>
            </a:pPr>
            <a:r>
              <a:rPr lang="ar-IQ" sz="2400" dirty="0" smtClean="0">
                <a:cs typeface="+mj-cs"/>
              </a:rPr>
              <a:t>     اما </a:t>
            </a:r>
            <a:r>
              <a:rPr lang="ar-IQ" sz="2400" b="1" u="sng" dirty="0">
                <a:solidFill>
                  <a:srgbClr val="FF9900"/>
                </a:solidFill>
                <a:cs typeface="+mj-cs"/>
              </a:rPr>
              <a:t>العوامل المتعلقة بالنبات </a:t>
            </a:r>
            <a:r>
              <a:rPr lang="ar-IQ" sz="2400" dirty="0">
                <a:cs typeface="+mj-cs"/>
              </a:rPr>
              <a:t>فتتضمن</a:t>
            </a:r>
            <a:r>
              <a:rPr lang="ar-IQ" sz="2400" dirty="0" smtClean="0">
                <a:cs typeface="+mj-cs"/>
              </a:rPr>
              <a:t>:</a:t>
            </a:r>
          </a:p>
          <a:p>
            <a:pPr marL="0" indent="0" algn="just" rtl="1">
              <a:buNone/>
            </a:pPr>
            <a:r>
              <a:rPr lang="ar-IQ" sz="2400" dirty="0" smtClean="0">
                <a:cs typeface="+mj-cs"/>
              </a:rPr>
              <a:t> </a:t>
            </a:r>
            <a:r>
              <a:rPr lang="ar-IQ" sz="2400" dirty="0" smtClean="0">
                <a:solidFill>
                  <a:srgbClr val="FF3399"/>
                </a:solidFill>
                <a:cs typeface="+mj-cs"/>
              </a:rPr>
              <a:t>1-</a:t>
            </a:r>
            <a:r>
              <a:rPr lang="ar-IQ" sz="2400" dirty="0" smtClean="0">
                <a:cs typeface="+mj-cs"/>
              </a:rPr>
              <a:t> </a:t>
            </a:r>
            <a:r>
              <a:rPr lang="ar-IQ" sz="2400" dirty="0">
                <a:cs typeface="+mj-cs"/>
              </a:rPr>
              <a:t>قوة امتصاص الشعيرات الجذرية </a:t>
            </a:r>
            <a:endParaRPr lang="ar-IQ" sz="2400" dirty="0" smtClean="0">
              <a:cs typeface="+mj-cs"/>
            </a:endParaRPr>
          </a:p>
          <a:p>
            <a:pPr marL="0" indent="0" algn="just" rtl="1">
              <a:buNone/>
            </a:pPr>
            <a:r>
              <a:rPr lang="ar-IQ" sz="2400" dirty="0" smtClean="0">
                <a:cs typeface="+mj-cs"/>
              </a:rPr>
              <a:t> </a:t>
            </a:r>
            <a:r>
              <a:rPr lang="ar-IQ" sz="2400" dirty="0">
                <a:solidFill>
                  <a:srgbClr val="FF3399"/>
                </a:solidFill>
                <a:cs typeface="+mj-cs"/>
              </a:rPr>
              <a:t>2-</a:t>
            </a:r>
            <a:r>
              <a:rPr lang="ar-IQ" sz="2400" dirty="0">
                <a:cs typeface="+mj-cs"/>
              </a:rPr>
              <a:t> عمق وكثافة المجموع الجذري.</a:t>
            </a:r>
            <a:endParaRPr lang="en-US" sz="2400" dirty="0">
              <a:cs typeface="+mj-cs"/>
            </a:endParaRPr>
          </a:p>
        </p:txBody>
      </p:sp>
    </p:spTree>
    <p:extLst>
      <p:ext uri="{BB962C8B-B14F-4D97-AF65-F5344CB8AC3E}">
        <p14:creationId xmlns:p14="http://schemas.microsoft.com/office/powerpoint/2010/main" val="340997107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04800"/>
            <a:ext cx="8229600" cy="6324600"/>
          </a:xfrm>
        </p:spPr>
        <p:txBody>
          <a:bodyPr>
            <a:normAutofit fontScale="92500"/>
          </a:bodyPr>
          <a:lstStyle/>
          <a:p>
            <a:pPr marL="0" indent="0" algn="just" rtl="1">
              <a:buNone/>
            </a:pPr>
            <a:r>
              <a:rPr lang="ar-IQ" sz="2400" dirty="0" smtClean="0">
                <a:cs typeface="+mj-cs"/>
              </a:rPr>
              <a:t>       اما  </a:t>
            </a:r>
            <a:r>
              <a:rPr lang="ar-IQ" sz="2400" b="1" u="sng" dirty="0">
                <a:solidFill>
                  <a:srgbClr val="FF9900"/>
                </a:solidFill>
                <a:cs typeface="+mj-cs"/>
              </a:rPr>
              <a:t>مصادر المياه </a:t>
            </a:r>
            <a:r>
              <a:rPr lang="ar-IQ" sz="2400" dirty="0">
                <a:cs typeface="+mj-cs"/>
              </a:rPr>
              <a:t>المستعملة في ري محاصيل الخضر هي:</a:t>
            </a:r>
          </a:p>
          <a:p>
            <a:pPr marL="457200" indent="-457200" algn="just" rtl="1">
              <a:buClr>
                <a:srgbClr val="FF3399"/>
              </a:buClr>
              <a:buFont typeface="+mj-lt"/>
              <a:buAutoNum type="arabicPeriod"/>
            </a:pPr>
            <a:r>
              <a:rPr lang="ar-IQ" sz="2400" dirty="0" smtClean="0">
                <a:cs typeface="+mj-cs"/>
              </a:rPr>
              <a:t>مياه </a:t>
            </a:r>
            <a:r>
              <a:rPr lang="ar-IQ" sz="2400" dirty="0">
                <a:cs typeface="+mj-cs"/>
              </a:rPr>
              <a:t>الامطار(150 – 700 ) ملم </a:t>
            </a:r>
            <a:r>
              <a:rPr lang="ar-IQ" sz="2400" dirty="0" smtClean="0">
                <a:cs typeface="+mj-cs"/>
              </a:rPr>
              <a:t>.</a:t>
            </a:r>
          </a:p>
          <a:p>
            <a:pPr marL="457200" indent="-457200" algn="just" rtl="1">
              <a:buClr>
                <a:srgbClr val="FF3399"/>
              </a:buClr>
              <a:buFont typeface="+mj-lt"/>
              <a:buAutoNum type="arabicPeriod"/>
            </a:pPr>
            <a:r>
              <a:rPr lang="ar-IQ" sz="2400" dirty="0" smtClean="0">
                <a:cs typeface="+mj-cs"/>
              </a:rPr>
              <a:t>مياه </a:t>
            </a:r>
            <a:r>
              <a:rPr lang="ar-IQ" sz="2400" dirty="0">
                <a:cs typeface="+mj-cs"/>
              </a:rPr>
              <a:t>الانهار, تعد المصدر الرئيس للحصول على مياه الري خاصة في وسط وجنوب </a:t>
            </a:r>
            <a:r>
              <a:rPr lang="ar-IQ" sz="2400" dirty="0" smtClean="0">
                <a:cs typeface="+mj-cs"/>
              </a:rPr>
              <a:t>العراق.</a:t>
            </a:r>
          </a:p>
          <a:p>
            <a:pPr marL="457200" indent="-457200" algn="just" rtl="1">
              <a:buClr>
                <a:srgbClr val="FF3399"/>
              </a:buClr>
              <a:buFont typeface="+mj-lt"/>
              <a:buAutoNum type="arabicPeriod"/>
            </a:pPr>
            <a:r>
              <a:rPr lang="ar-IQ" sz="2400" dirty="0" smtClean="0">
                <a:cs typeface="+mj-cs"/>
              </a:rPr>
              <a:t>المياه </a:t>
            </a:r>
            <a:r>
              <a:rPr lang="ar-IQ" sz="2400" dirty="0">
                <a:cs typeface="+mj-cs"/>
              </a:rPr>
              <a:t>الجوفية كالعيون والآبار الارتوازية, يجب فحص هذه المياه قبل استعمالها للسقي.</a:t>
            </a:r>
          </a:p>
          <a:p>
            <a:pPr algn="just" rtl="1">
              <a:buFontTx/>
              <a:buChar char="-"/>
            </a:pPr>
            <a:r>
              <a:rPr lang="ar-IQ" sz="2400" dirty="0" smtClean="0">
                <a:cs typeface="+mj-cs"/>
              </a:rPr>
              <a:t>تعد </a:t>
            </a:r>
            <a:r>
              <a:rPr lang="ar-IQ" sz="2400" dirty="0">
                <a:cs typeface="+mj-cs"/>
              </a:rPr>
              <a:t>التربة المصدر الرئيس للماء الذي يحتاجه </a:t>
            </a:r>
            <a:r>
              <a:rPr lang="ar-IQ" sz="2400" dirty="0" smtClean="0">
                <a:cs typeface="+mj-cs"/>
              </a:rPr>
              <a:t>النبات،</a:t>
            </a:r>
          </a:p>
          <a:p>
            <a:pPr algn="just" rtl="1">
              <a:buFontTx/>
              <a:buChar char="-"/>
            </a:pPr>
            <a:r>
              <a:rPr lang="ar-IQ" sz="2400" dirty="0" smtClean="0">
                <a:cs typeface="+mj-cs"/>
              </a:rPr>
              <a:t> </a:t>
            </a:r>
            <a:r>
              <a:rPr lang="ar-IQ" sz="2400" dirty="0">
                <a:cs typeface="+mj-cs"/>
              </a:rPr>
              <a:t>وان الماء الذي يوجد في التربة عندما تتشبع بالماء ثم يصرف الزائد منها يطلق على التربة في هذه الحالة بأنها وصلت الى مرحلة السعة الحقلية </a:t>
            </a:r>
            <a:r>
              <a:rPr lang="en-US" sz="2400" dirty="0">
                <a:solidFill>
                  <a:schemeClr val="accent1">
                    <a:lumMod val="75000"/>
                  </a:schemeClr>
                </a:solidFill>
                <a:cs typeface="+mj-cs"/>
              </a:rPr>
              <a:t>Field Capacity </a:t>
            </a:r>
            <a:r>
              <a:rPr lang="ar-IQ" sz="2400" dirty="0" smtClean="0">
                <a:solidFill>
                  <a:schemeClr val="accent1">
                    <a:lumMod val="75000"/>
                  </a:schemeClr>
                </a:solidFill>
                <a:cs typeface="+mj-cs"/>
              </a:rPr>
              <a:t>، </a:t>
            </a:r>
          </a:p>
          <a:p>
            <a:pPr algn="just" rtl="1">
              <a:buFontTx/>
              <a:buChar char="-"/>
            </a:pPr>
            <a:r>
              <a:rPr lang="ar-IQ" sz="2400" dirty="0" smtClean="0">
                <a:cs typeface="+mj-cs"/>
              </a:rPr>
              <a:t>وهي </a:t>
            </a:r>
            <a:r>
              <a:rPr lang="ar-IQ" sz="2400" dirty="0">
                <a:cs typeface="+mj-cs"/>
              </a:rPr>
              <a:t>اكبر كمية من الماء تحتفظ بها التربة ضد الجاذبية الارضية </a:t>
            </a:r>
            <a:r>
              <a:rPr lang="ar-IQ" sz="2400" dirty="0" smtClean="0">
                <a:cs typeface="+mj-cs"/>
              </a:rPr>
              <a:t>،</a:t>
            </a:r>
          </a:p>
          <a:p>
            <a:pPr algn="just" rtl="1">
              <a:buFontTx/>
              <a:buChar char="-"/>
            </a:pPr>
            <a:r>
              <a:rPr lang="ar-IQ" sz="2400" dirty="0" smtClean="0">
                <a:cs typeface="+mj-cs"/>
              </a:rPr>
              <a:t>اما </a:t>
            </a:r>
            <a:r>
              <a:rPr lang="ar-IQ" sz="2400" dirty="0">
                <a:cs typeface="+mj-cs"/>
              </a:rPr>
              <a:t>كمية الماء الموجودة في التربة في حالة ذبول النبات فتسمى بدرجة الذبول الدائمية وعند وصول النبات الى الذبول الدائمي غير ان حبيبات التربة ما تزال تحتفظ ببعض الرطوبة يسمى الماء في هذه الحالة بالماء الهايكروسكوبي </a:t>
            </a:r>
            <a:r>
              <a:rPr lang="en-US" sz="2400" dirty="0">
                <a:solidFill>
                  <a:schemeClr val="accent1">
                    <a:lumMod val="75000"/>
                  </a:schemeClr>
                </a:solidFill>
                <a:cs typeface="+mj-cs"/>
              </a:rPr>
              <a:t>Hygroscopic water </a:t>
            </a:r>
            <a:r>
              <a:rPr lang="ar-IQ" sz="2400" dirty="0">
                <a:cs typeface="+mj-cs"/>
              </a:rPr>
              <a:t>الذي تختلف كميته باختلاف الترب والمواد العضوية الموجودة </a:t>
            </a:r>
            <a:r>
              <a:rPr lang="ar-IQ" sz="2400" dirty="0" smtClean="0">
                <a:cs typeface="+mj-cs"/>
              </a:rPr>
              <a:t>فيها،</a:t>
            </a:r>
          </a:p>
          <a:p>
            <a:pPr algn="just" rtl="1">
              <a:buFontTx/>
              <a:buChar char="-"/>
            </a:pPr>
            <a:r>
              <a:rPr lang="ar-IQ" sz="2400" dirty="0" smtClean="0">
                <a:cs typeface="+mj-cs"/>
              </a:rPr>
              <a:t> </a:t>
            </a:r>
            <a:r>
              <a:rPr lang="ar-IQ" sz="2400" dirty="0">
                <a:cs typeface="+mj-cs"/>
              </a:rPr>
              <a:t>اما الماء القابل للامتصاص من قبل النبات فهو عبارة عن الفرق بين كمية الماء الموجود في التربة في حالة السعة الحقلية والماء الهايكروسكوبي يطلق عليه اسم الماء الشعري </a:t>
            </a:r>
            <a:r>
              <a:rPr lang="en-US" sz="2400" dirty="0">
                <a:solidFill>
                  <a:schemeClr val="accent1">
                    <a:lumMod val="75000"/>
                  </a:schemeClr>
                </a:solidFill>
                <a:cs typeface="+mj-cs"/>
              </a:rPr>
              <a:t>Capillary water</a:t>
            </a:r>
          </a:p>
        </p:txBody>
      </p:sp>
    </p:spTree>
    <p:extLst>
      <p:ext uri="{BB962C8B-B14F-4D97-AF65-F5344CB8AC3E}">
        <p14:creationId xmlns:p14="http://schemas.microsoft.com/office/powerpoint/2010/main" val="1059153731"/>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152400"/>
            <a:ext cx="8229600" cy="6477000"/>
          </a:xfrm>
        </p:spPr>
        <p:txBody>
          <a:bodyPr>
            <a:normAutofit/>
          </a:bodyPr>
          <a:lstStyle/>
          <a:p>
            <a:pPr marL="0" indent="0" algn="just" rtl="1">
              <a:buNone/>
            </a:pPr>
            <a:endParaRPr lang="ar-IQ" sz="2400" dirty="0" smtClean="0">
              <a:cs typeface="+mj-cs"/>
            </a:endParaRPr>
          </a:p>
          <a:p>
            <a:pPr marL="0" indent="0" algn="just" rtl="1">
              <a:buNone/>
            </a:pPr>
            <a:endParaRPr lang="ar-IQ" sz="2400" dirty="0">
              <a:cs typeface="+mj-cs"/>
            </a:endParaRPr>
          </a:p>
          <a:p>
            <a:pPr marL="0" indent="0" algn="just" rtl="1">
              <a:buNone/>
            </a:pPr>
            <a:r>
              <a:rPr lang="ar-IQ" sz="2400" dirty="0" smtClean="0">
                <a:cs typeface="+mj-cs"/>
              </a:rPr>
              <a:t>وهناك </a:t>
            </a:r>
            <a:r>
              <a:rPr lang="ar-IQ" sz="2400" dirty="0">
                <a:cs typeface="+mj-cs"/>
              </a:rPr>
              <a:t>عدة </a:t>
            </a:r>
            <a:r>
              <a:rPr lang="ar-IQ" sz="2400" b="1" u="sng" dirty="0">
                <a:solidFill>
                  <a:srgbClr val="FF9900"/>
                </a:solidFill>
                <a:cs typeface="+mj-cs"/>
              </a:rPr>
              <a:t>طرق للري </a:t>
            </a:r>
            <a:r>
              <a:rPr lang="ar-IQ" sz="2400" dirty="0">
                <a:cs typeface="+mj-cs"/>
              </a:rPr>
              <a:t>في محاصيل الخضراوات من اهمها:</a:t>
            </a:r>
          </a:p>
          <a:p>
            <a:pPr marL="457200" indent="-457200" algn="just" rtl="1">
              <a:buClr>
                <a:srgbClr val="FF3399"/>
              </a:buClr>
              <a:buFont typeface="+mj-lt"/>
              <a:buAutoNum type="arabicPeriod"/>
            </a:pPr>
            <a:r>
              <a:rPr lang="ar-IQ" sz="2400" dirty="0" smtClean="0">
                <a:solidFill>
                  <a:srgbClr val="7030A0"/>
                </a:solidFill>
                <a:cs typeface="+mj-cs"/>
              </a:rPr>
              <a:t>الري </a:t>
            </a:r>
            <a:r>
              <a:rPr lang="ar-IQ" sz="2400" dirty="0">
                <a:solidFill>
                  <a:srgbClr val="7030A0"/>
                </a:solidFill>
                <a:cs typeface="+mj-cs"/>
              </a:rPr>
              <a:t>السطحي </a:t>
            </a:r>
            <a:r>
              <a:rPr lang="en-US" sz="2400" dirty="0">
                <a:solidFill>
                  <a:schemeClr val="accent1">
                    <a:lumMod val="75000"/>
                  </a:schemeClr>
                </a:solidFill>
                <a:cs typeface="+mj-cs"/>
              </a:rPr>
              <a:t>Surface </a:t>
            </a:r>
            <a:r>
              <a:rPr lang="en-US" sz="2400" dirty="0" smtClean="0">
                <a:solidFill>
                  <a:schemeClr val="accent1">
                    <a:lumMod val="75000"/>
                  </a:schemeClr>
                </a:solidFill>
                <a:cs typeface="+mj-cs"/>
              </a:rPr>
              <a:t>irrigation</a:t>
            </a:r>
            <a:endParaRPr lang="ar-IQ" sz="2400" dirty="0" smtClean="0">
              <a:solidFill>
                <a:schemeClr val="accent1">
                  <a:lumMod val="75000"/>
                </a:schemeClr>
              </a:solidFill>
              <a:cs typeface="+mj-cs"/>
            </a:endParaRPr>
          </a:p>
          <a:p>
            <a:pPr algn="just" rtl="1">
              <a:buClr>
                <a:srgbClr val="FF3399"/>
              </a:buClr>
              <a:buFontTx/>
              <a:buChar char="-"/>
            </a:pPr>
            <a:r>
              <a:rPr lang="ar-IQ" sz="2400" dirty="0" smtClean="0">
                <a:cs typeface="+mj-cs"/>
              </a:rPr>
              <a:t>هذه </a:t>
            </a:r>
            <a:r>
              <a:rPr lang="ar-IQ" sz="2400" dirty="0">
                <a:cs typeface="+mj-cs"/>
              </a:rPr>
              <a:t>الطريقة منتشرة كثيرا في المناطق القاحلة وشبه </a:t>
            </a:r>
            <a:r>
              <a:rPr lang="ar-IQ" sz="2400" dirty="0" smtClean="0">
                <a:cs typeface="+mj-cs"/>
              </a:rPr>
              <a:t>القاحلة</a:t>
            </a:r>
          </a:p>
          <a:p>
            <a:pPr algn="just" rtl="1">
              <a:buClr>
                <a:srgbClr val="FF3399"/>
              </a:buClr>
              <a:buFontTx/>
              <a:buChar char="-"/>
            </a:pPr>
            <a:r>
              <a:rPr lang="ar-IQ" sz="2400" dirty="0" smtClean="0">
                <a:cs typeface="+mj-cs"/>
              </a:rPr>
              <a:t> </a:t>
            </a:r>
            <a:r>
              <a:rPr lang="ar-IQ" sz="2400" dirty="0">
                <a:cs typeface="+mj-cs"/>
              </a:rPr>
              <a:t>وتحتاج ان تكون التربة جيدة </a:t>
            </a:r>
            <a:r>
              <a:rPr lang="ar-IQ" sz="2400" dirty="0" smtClean="0">
                <a:cs typeface="+mj-cs"/>
              </a:rPr>
              <a:t>الاستواء</a:t>
            </a:r>
          </a:p>
          <a:p>
            <a:pPr algn="just" rtl="1">
              <a:buClr>
                <a:srgbClr val="FF3399"/>
              </a:buClr>
              <a:buFontTx/>
              <a:buChar char="-"/>
            </a:pPr>
            <a:r>
              <a:rPr lang="ar-IQ" sz="2400" dirty="0" smtClean="0">
                <a:cs typeface="+mj-cs"/>
              </a:rPr>
              <a:t> </a:t>
            </a:r>
            <a:r>
              <a:rPr lang="ar-IQ" sz="2400" dirty="0">
                <a:cs typeface="+mj-cs"/>
              </a:rPr>
              <a:t>ولا تحتاج الى اجهزة </a:t>
            </a:r>
            <a:r>
              <a:rPr lang="ar-IQ" sz="2400" dirty="0" smtClean="0">
                <a:cs typeface="+mj-cs"/>
              </a:rPr>
              <a:t>ومواد</a:t>
            </a:r>
          </a:p>
          <a:p>
            <a:pPr algn="just" rtl="1">
              <a:buClr>
                <a:srgbClr val="FF3399"/>
              </a:buClr>
              <a:buFontTx/>
              <a:buChar char="-"/>
            </a:pPr>
            <a:r>
              <a:rPr lang="ar-IQ" sz="2400" dirty="0" smtClean="0">
                <a:cs typeface="+mj-cs"/>
              </a:rPr>
              <a:t> </a:t>
            </a:r>
            <a:r>
              <a:rPr lang="ar-IQ" sz="2400" dirty="0">
                <a:cs typeface="+mj-cs"/>
              </a:rPr>
              <a:t>الا ان توزيع الماء غير </a:t>
            </a:r>
            <a:r>
              <a:rPr lang="ar-IQ" sz="2400" dirty="0" smtClean="0">
                <a:cs typeface="+mj-cs"/>
              </a:rPr>
              <a:t>متساوي</a:t>
            </a:r>
          </a:p>
          <a:p>
            <a:pPr algn="just" rtl="1">
              <a:buClr>
                <a:srgbClr val="FF3399"/>
              </a:buClr>
              <a:buFontTx/>
              <a:buChar char="-"/>
            </a:pPr>
            <a:r>
              <a:rPr lang="ar-IQ" sz="2400" dirty="0" smtClean="0">
                <a:cs typeface="+mj-cs"/>
              </a:rPr>
              <a:t> </a:t>
            </a:r>
            <a:r>
              <a:rPr lang="ar-IQ" sz="2400" dirty="0">
                <a:cs typeface="+mj-cs"/>
              </a:rPr>
              <a:t>كما ان مقدار الفقد في الماء </a:t>
            </a:r>
            <a:r>
              <a:rPr lang="ar-IQ" sz="2400" dirty="0" smtClean="0">
                <a:cs typeface="+mj-cs"/>
              </a:rPr>
              <a:t>عالي</a:t>
            </a:r>
          </a:p>
          <a:p>
            <a:pPr algn="just" rtl="1">
              <a:buClr>
                <a:srgbClr val="FF3399"/>
              </a:buClr>
              <a:buFontTx/>
              <a:buChar char="-"/>
            </a:pPr>
            <a:r>
              <a:rPr lang="ar-IQ" sz="2400" dirty="0" smtClean="0">
                <a:cs typeface="+mj-cs"/>
              </a:rPr>
              <a:t> </a:t>
            </a:r>
            <a:r>
              <a:rPr lang="ar-IQ" sz="2400" dirty="0">
                <a:cs typeface="+mj-cs"/>
              </a:rPr>
              <a:t>اضافة الى تكاليف </a:t>
            </a:r>
            <a:r>
              <a:rPr lang="ar-IQ" sz="2400" dirty="0" smtClean="0">
                <a:cs typeface="+mj-cs"/>
              </a:rPr>
              <a:t>العمل</a:t>
            </a:r>
          </a:p>
          <a:p>
            <a:pPr algn="just" rtl="1">
              <a:buClr>
                <a:srgbClr val="FF3399"/>
              </a:buClr>
              <a:buFontTx/>
              <a:buChar char="-"/>
            </a:pPr>
            <a:r>
              <a:rPr lang="ar-IQ" sz="2400" dirty="0" smtClean="0">
                <a:cs typeface="+mj-cs"/>
              </a:rPr>
              <a:t> </a:t>
            </a:r>
            <a:r>
              <a:rPr lang="ar-IQ" sz="2400" dirty="0">
                <a:cs typeface="+mj-cs"/>
              </a:rPr>
              <a:t>ومن اكثر طرق الري السطحي انتشارا هي طريقة المروز </a:t>
            </a:r>
            <a:r>
              <a:rPr lang="en-US" sz="2400" dirty="0">
                <a:solidFill>
                  <a:schemeClr val="accent1">
                    <a:lumMod val="75000"/>
                  </a:schemeClr>
                </a:solidFill>
                <a:cs typeface="+mj-cs"/>
              </a:rPr>
              <a:t>Furrow irrigation </a:t>
            </a:r>
            <a:r>
              <a:rPr lang="ar-IQ" sz="2400" dirty="0">
                <a:cs typeface="+mj-cs"/>
              </a:rPr>
              <a:t>وطريقة الغمر </a:t>
            </a:r>
            <a:r>
              <a:rPr lang="en-US" sz="2400" dirty="0">
                <a:solidFill>
                  <a:schemeClr val="accent1">
                    <a:lumMod val="75000"/>
                  </a:schemeClr>
                </a:solidFill>
                <a:cs typeface="+mj-cs"/>
              </a:rPr>
              <a:t>Flooding</a:t>
            </a:r>
            <a:r>
              <a:rPr lang="en-US" sz="2400" dirty="0">
                <a:cs typeface="+mj-cs"/>
              </a:rPr>
              <a:t> </a:t>
            </a:r>
            <a:r>
              <a:rPr lang="en-US" sz="2400" dirty="0" smtClean="0">
                <a:solidFill>
                  <a:schemeClr val="accent1">
                    <a:lumMod val="75000"/>
                  </a:schemeClr>
                </a:solidFill>
                <a:cs typeface="+mj-cs"/>
              </a:rPr>
              <a:t>irrigation.</a:t>
            </a:r>
            <a:endParaRPr lang="ar-IQ" sz="2400" dirty="0" smtClean="0">
              <a:solidFill>
                <a:schemeClr val="accent1">
                  <a:lumMod val="75000"/>
                </a:schemeClr>
              </a:solidFill>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108642776"/>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152400"/>
            <a:ext cx="8229600" cy="6477000"/>
          </a:xfrm>
        </p:spPr>
        <p:txBody>
          <a:bodyPr>
            <a:normAutofit/>
          </a:bodyPr>
          <a:lstStyle/>
          <a:p>
            <a:pPr marL="0" indent="0" algn="just" rtl="1">
              <a:buNone/>
            </a:pPr>
            <a:endParaRPr lang="ar-IQ" sz="2400" dirty="0" smtClean="0">
              <a:cs typeface="+mj-cs"/>
            </a:endParaRPr>
          </a:p>
          <a:p>
            <a:pPr marL="0" indent="0" algn="just" rtl="1">
              <a:buNone/>
            </a:pPr>
            <a:endParaRPr lang="ar-IQ" sz="2400" dirty="0">
              <a:cs typeface="+mj-cs"/>
            </a:endParaRPr>
          </a:p>
          <a:p>
            <a:pPr marL="0" indent="0" algn="just" rtl="1">
              <a:buNone/>
            </a:pPr>
            <a:r>
              <a:rPr lang="ar-IQ" sz="2400" dirty="0" smtClean="0">
                <a:cs typeface="+mj-cs"/>
              </a:rPr>
              <a:t>وهناك </a:t>
            </a:r>
            <a:r>
              <a:rPr lang="ar-IQ" sz="2400" dirty="0">
                <a:cs typeface="+mj-cs"/>
              </a:rPr>
              <a:t>عدة </a:t>
            </a:r>
            <a:r>
              <a:rPr lang="ar-IQ" sz="2400" b="1" u="sng" dirty="0">
                <a:solidFill>
                  <a:srgbClr val="FF9900"/>
                </a:solidFill>
                <a:cs typeface="+mj-cs"/>
              </a:rPr>
              <a:t>طرق للري </a:t>
            </a:r>
            <a:r>
              <a:rPr lang="ar-IQ" sz="2400" dirty="0">
                <a:cs typeface="+mj-cs"/>
              </a:rPr>
              <a:t>في محاصيل الخضراوات من اهمها:</a:t>
            </a:r>
          </a:p>
          <a:p>
            <a:pPr marL="457200" indent="-457200" algn="just" rtl="1">
              <a:buClr>
                <a:srgbClr val="FF3399"/>
              </a:buClr>
              <a:buFont typeface="+mj-lt"/>
              <a:buAutoNum type="arabicPeriod" startAt="2"/>
            </a:pPr>
            <a:r>
              <a:rPr lang="ar-IQ" sz="2400" dirty="0" smtClean="0">
                <a:solidFill>
                  <a:srgbClr val="7030A0"/>
                </a:solidFill>
                <a:cs typeface="+mj-cs"/>
              </a:rPr>
              <a:t>الري </a:t>
            </a:r>
            <a:r>
              <a:rPr lang="ar-IQ" sz="2400" dirty="0">
                <a:solidFill>
                  <a:srgbClr val="7030A0"/>
                </a:solidFill>
                <a:cs typeface="+mj-cs"/>
              </a:rPr>
              <a:t>تحت السطحي </a:t>
            </a:r>
            <a:r>
              <a:rPr lang="en-US" sz="2400" dirty="0">
                <a:solidFill>
                  <a:schemeClr val="accent1">
                    <a:lumMod val="75000"/>
                  </a:schemeClr>
                </a:solidFill>
                <a:cs typeface="+mj-cs"/>
              </a:rPr>
              <a:t>Sub-irrigation </a:t>
            </a:r>
            <a:endParaRPr lang="ar-IQ" sz="2400" dirty="0" smtClean="0">
              <a:solidFill>
                <a:schemeClr val="accent1">
                  <a:lumMod val="75000"/>
                </a:schemeClr>
              </a:solidFill>
              <a:cs typeface="+mj-cs"/>
            </a:endParaRPr>
          </a:p>
          <a:p>
            <a:pPr algn="just" rtl="1">
              <a:buFontTx/>
              <a:buChar char="-"/>
            </a:pPr>
            <a:r>
              <a:rPr lang="ar-IQ" sz="2400" dirty="0" smtClean="0">
                <a:cs typeface="+mj-cs"/>
              </a:rPr>
              <a:t>يتم </a:t>
            </a:r>
            <a:r>
              <a:rPr lang="ar-IQ" sz="2400" dirty="0">
                <a:cs typeface="+mj-cs"/>
              </a:rPr>
              <a:t>ايصال الماء الى النباتات بهذه الطريقة من اسفل </a:t>
            </a:r>
            <a:r>
              <a:rPr lang="ar-IQ" sz="2400" dirty="0" smtClean="0">
                <a:cs typeface="+mj-cs"/>
              </a:rPr>
              <a:t>التربة </a:t>
            </a:r>
            <a:r>
              <a:rPr lang="ar-IQ" sz="2400" dirty="0">
                <a:cs typeface="+mj-cs"/>
              </a:rPr>
              <a:t>ومن </a:t>
            </a:r>
            <a:r>
              <a:rPr lang="ar-IQ" sz="2400" dirty="0" smtClean="0">
                <a:cs typeface="+mj-cs"/>
              </a:rPr>
              <a:t>فوائدها،</a:t>
            </a:r>
          </a:p>
          <a:p>
            <a:pPr algn="just" rtl="1">
              <a:buFontTx/>
              <a:buChar char="-"/>
            </a:pPr>
            <a:r>
              <a:rPr lang="ar-IQ" sz="2400" dirty="0" smtClean="0">
                <a:cs typeface="+mj-cs"/>
              </a:rPr>
              <a:t>ثبوت </a:t>
            </a:r>
            <a:r>
              <a:rPr lang="ar-IQ" sz="2400" dirty="0">
                <a:cs typeface="+mj-cs"/>
              </a:rPr>
              <a:t>كمية الماء </a:t>
            </a:r>
            <a:r>
              <a:rPr lang="ar-IQ" sz="2400" dirty="0" smtClean="0">
                <a:cs typeface="+mj-cs"/>
              </a:rPr>
              <a:t>المستعملة</a:t>
            </a:r>
          </a:p>
          <a:p>
            <a:pPr algn="just" rtl="1">
              <a:buFontTx/>
              <a:buChar char="-"/>
            </a:pPr>
            <a:r>
              <a:rPr lang="ar-IQ" sz="2400" dirty="0" smtClean="0">
                <a:cs typeface="+mj-cs"/>
              </a:rPr>
              <a:t> </a:t>
            </a:r>
            <a:r>
              <a:rPr lang="ar-IQ" sz="2400" dirty="0">
                <a:cs typeface="+mj-cs"/>
              </a:rPr>
              <a:t>اضافة الى ان سطح التربة يكون جافا مما يمنع التبخر </a:t>
            </a:r>
            <a:r>
              <a:rPr lang="ar-IQ" sz="2400" dirty="0" smtClean="0">
                <a:cs typeface="+mj-cs"/>
              </a:rPr>
              <a:t>السريع</a:t>
            </a:r>
          </a:p>
          <a:p>
            <a:pPr algn="just" rtl="1">
              <a:buFontTx/>
              <a:buChar char="-"/>
            </a:pPr>
            <a:r>
              <a:rPr lang="ar-IQ" sz="2400" dirty="0" smtClean="0">
                <a:cs typeface="+mj-cs"/>
              </a:rPr>
              <a:t> </a:t>
            </a:r>
            <a:r>
              <a:rPr lang="ar-IQ" sz="2400" dirty="0">
                <a:cs typeface="+mj-cs"/>
              </a:rPr>
              <a:t>الا انها غير جيدة في حالة الترب غير المستوية او التي بها طبقة صماء في </a:t>
            </a:r>
            <a:r>
              <a:rPr lang="ar-IQ" sz="2400" dirty="0" smtClean="0">
                <a:cs typeface="+mj-cs"/>
              </a:rPr>
              <a:t>السطح</a:t>
            </a:r>
          </a:p>
          <a:p>
            <a:pPr algn="just" rtl="1">
              <a:buFontTx/>
              <a:buChar char="-"/>
            </a:pPr>
            <a:r>
              <a:rPr lang="ar-IQ" sz="2400" dirty="0" smtClean="0">
                <a:cs typeface="+mj-cs"/>
              </a:rPr>
              <a:t> </a:t>
            </a:r>
            <a:r>
              <a:rPr lang="ar-IQ" sz="2400" dirty="0">
                <a:cs typeface="+mj-cs"/>
              </a:rPr>
              <a:t>وتستعمل في المساحات الصغيرة </a:t>
            </a:r>
            <a:r>
              <a:rPr lang="ar-IQ" sz="2400" dirty="0" smtClean="0">
                <a:cs typeface="+mj-cs"/>
              </a:rPr>
              <a:t>المتجاورة</a:t>
            </a:r>
          </a:p>
          <a:p>
            <a:pPr algn="just" rtl="1">
              <a:buFontTx/>
              <a:buChar char="-"/>
            </a:pPr>
            <a:r>
              <a:rPr lang="ar-IQ" sz="2400" dirty="0" smtClean="0">
                <a:cs typeface="+mj-cs"/>
              </a:rPr>
              <a:t> </a:t>
            </a:r>
            <a:r>
              <a:rPr lang="ar-IQ" sz="2400" dirty="0">
                <a:cs typeface="+mj-cs"/>
              </a:rPr>
              <a:t>او في المهاد الباردة والحارة.</a:t>
            </a:r>
          </a:p>
          <a:p>
            <a:pPr marL="0" indent="0" algn="just" rtl="1">
              <a:buNone/>
            </a:pPr>
            <a:endParaRPr lang="en-US" sz="2400" dirty="0">
              <a:cs typeface="+mj-cs"/>
            </a:endParaRPr>
          </a:p>
        </p:txBody>
      </p:sp>
    </p:spTree>
    <p:extLst>
      <p:ext uri="{BB962C8B-B14F-4D97-AF65-F5344CB8AC3E}">
        <p14:creationId xmlns:p14="http://schemas.microsoft.com/office/powerpoint/2010/main" val="1578071298"/>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04800"/>
            <a:ext cx="8229600" cy="6400800"/>
          </a:xfrm>
        </p:spPr>
        <p:txBody>
          <a:bodyPr>
            <a:normAutofit/>
          </a:bodyPr>
          <a:lstStyle/>
          <a:p>
            <a:pPr marL="457200" indent="-457200" algn="just" rtl="1">
              <a:buClr>
                <a:srgbClr val="FF3399"/>
              </a:buClr>
              <a:buFont typeface="+mj-lt"/>
              <a:buAutoNum type="arabicPeriod" startAt="3"/>
            </a:pPr>
            <a:r>
              <a:rPr lang="ar-IQ" sz="2400" dirty="0" smtClean="0">
                <a:solidFill>
                  <a:srgbClr val="7030A0"/>
                </a:solidFill>
                <a:cs typeface="+mj-cs"/>
              </a:rPr>
              <a:t>الري </a:t>
            </a:r>
            <a:r>
              <a:rPr lang="ar-IQ" sz="2400" dirty="0">
                <a:solidFill>
                  <a:srgbClr val="7030A0"/>
                </a:solidFill>
                <a:cs typeface="+mj-cs"/>
              </a:rPr>
              <a:t>بالرش </a:t>
            </a:r>
            <a:r>
              <a:rPr lang="en-US" sz="2400" dirty="0">
                <a:solidFill>
                  <a:srgbClr val="7030A0"/>
                </a:solidFill>
                <a:cs typeface="+mj-cs"/>
              </a:rPr>
              <a:t>Spray-irrigation</a:t>
            </a:r>
            <a:r>
              <a:rPr lang="en-US" sz="2400" dirty="0">
                <a:solidFill>
                  <a:schemeClr val="accent1">
                    <a:lumMod val="75000"/>
                  </a:schemeClr>
                </a:solidFill>
                <a:cs typeface="+mj-cs"/>
              </a:rPr>
              <a:t> </a:t>
            </a:r>
          </a:p>
          <a:p>
            <a:pPr marL="0" indent="0" algn="just" rtl="1">
              <a:buNone/>
            </a:pPr>
            <a:r>
              <a:rPr lang="en-US" sz="2400" dirty="0">
                <a:cs typeface="+mj-cs"/>
              </a:rPr>
              <a:t> </a:t>
            </a:r>
            <a:r>
              <a:rPr lang="ar-IQ" sz="2400" dirty="0" smtClean="0">
                <a:cs typeface="+mj-cs"/>
              </a:rPr>
              <a:t>       يتم </a:t>
            </a:r>
            <a:r>
              <a:rPr lang="ar-IQ" sz="2400" dirty="0">
                <a:cs typeface="+mj-cs"/>
              </a:rPr>
              <a:t>فيها اعطاء الماء الى النباتات على شكل رذاذ او على شكل مطر صناعي ومن </a:t>
            </a:r>
            <a:r>
              <a:rPr lang="ar-IQ" sz="2400" b="1" dirty="0">
                <a:solidFill>
                  <a:srgbClr val="FF9900"/>
                </a:solidFill>
                <a:cs typeface="+mj-cs"/>
              </a:rPr>
              <a:t>فوائدها</a:t>
            </a:r>
            <a:r>
              <a:rPr lang="ar-IQ" sz="2400" dirty="0">
                <a:cs typeface="+mj-cs"/>
              </a:rPr>
              <a:t>:</a:t>
            </a:r>
          </a:p>
          <a:p>
            <a:pPr algn="just" rtl="1">
              <a:buClr>
                <a:srgbClr val="FF3399"/>
              </a:buClr>
            </a:pPr>
            <a:r>
              <a:rPr lang="ar-IQ" sz="2400" dirty="0" smtClean="0">
                <a:cs typeface="+mj-cs"/>
              </a:rPr>
              <a:t>يمكن </a:t>
            </a:r>
            <a:r>
              <a:rPr lang="ar-IQ" sz="2400" dirty="0">
                <a:cs typeface="+mj-cs"/>
              </a:rPr>
              <a:t>استعمالها في الترب غير المستوية التي لايمكن اتباع طرق الري الاخرى فيها وفي الترب المسامية </a:t>
            </a:r>
            <a:r>
              <a:rPr lang="ar-IQ" sz="2400" dirty="0" smtClean="0">
                <a:cs typeface="+mj-cs"/>
              </a:rPr>
              <a:t>.</a:t>
            </a:r>
          </a:p>
          <a:p>
            <a:pPr algn="just" rtl="1">
              <a:buClr>
                <a:srgbClr val="FF3399"/>
              </a:buClr>
            </a:pPr>
            <a:r>
              <a:rPr lang="ar-IQ" sz="2400" dirty="0" smtClean="0">
                <a:cs typeface="+mj-cs"/>
              </a:rPr>
              <a:t>يكون </a:t>
            </a:r>
            <a:r>
              <a:rPr lang="ar-IQ" sz="2400" dirty="0">
                <a:cs typeface="+mj-cs"/>
              </a:rPr>
              <a:t>توزيع الماء فيها متساوي </a:t>
            </a:r>
            <a:r>
              <a:rPr lang="ar-IQ" sz="2400" dirty="0" smtClean="0">
                <a:cs typeface="+mj-cs"/>
              </a:rPr>
              <a:t>ومنتظم. </a:t>
            </a:r>
          </a:p>
          <a:p>
            <a:pPr algn="just" rtl="1">
              <a:buClr>
                <a:srgbClr val="FF3399"/>
              </a:buClr>
            </a:pPr>
            <a:r>
              <a:rPr lang="ar-IQ" sz="2400" dirty="0" smtClean="0">
                <a:cs typeface="+mj-cs"/>
              </a:rPr>
              <a:t>يمكن </a:t>
            </a:r>
            <a:r>
              <a:rPr lang="ar-IQ" sz="2400" dirty="0">
                <a:cs typeface="+mj-cs"/>
              </a:rPr>
              <a:t>اعطاء كمية الماء الفعلية التي يحتاجها النبات وحسب الحاجة خاصة في الترب </a:t>
            </a:r>
            <a:r>
              <a:rPr lang="ar-IQ" sz="2400" dirty="0" smtClean="0">
                <a:cs typeface="+mj-cs"/>
              </a:rPr>
              <a:t>الرملية.</a:t>
            </a:r>
          </a:p>
          <a:p>
            <a:pPr algn="just" rtl="1">
              <a:buClr>
                <a:srgbClr val="FF3399"/>
              </a:buClr>
            </a:pPr>
            <a:r>
              <a:rPr lang="ar-IQ" sz="2400" dirty="0" smtClean="0">
                <a:cs typeface="+mj-cs"/>
              </a:rPr>
              <a:t>يساعد </a:t>
            </a:r>
            <a:r>
              <a:rPr lang="ar-IQ" sz="2400" dirty="0">
                <a:cs typeface="+mj-cs"/>
              </a:rPr>
              <a:t>اعطاء الماء بهذه الطريقة للنباتات على ازالة الاتربة من سطح الاوراق ويزيد من كفائتها في عملية التمثيل </a:t>
            </a:r>
            <a:r>
              <a:rPr lang="ar-IQ" sz="2400" dirty="0" smtClean="0">
                <a:cs typeface="+mj-cs"/>
              </a:rPr>
              <a:t>الضوئي.</a:t>
            </a:r>
          </a:p>
          <a:p>
            <a:pPr marL="0" indent="0" algn="just" rtl="1">
              <a:buNone/>
            </a:pPr>
            <a:r>
              <a:rPr lang="ar-IQ" sz="2400" dirty="0" smtClean="0">
                <a:cs typeface="+mj-cs"/>
              </a:rPr>
              <a:t>       ومن </a:t>
            </a:r>
            <a:r>
              <a:rPr lang="ar-IQ" sz="2400" b="1" dirty="0">
                <a:solidFill>
                  <a:srgbClr val="FF9900"/>
                </a:solidFill>
                <a:cs typeface="+mj-cs"/>
              </a:rPr>
              <a:t>مساوئ</a:t>
            </a:r>
            <a:r>
              <a:rPr lang="ar-IQ" sz="2400" dirty="0">
                <a:cs typeface="+mj-cs"/>
              </a:rPr>
              <a:t> الري </a:t>
            </a:r>
            <a:r>
              <a:rPr lang="ar-IQ" sz="2400" dirty="0" smtClean="0">
                <a:cs typeface="+mj-cs"/>
              </a:rPr>
              <a:t>بالرش: </a:t>
            </a:r>
          </a:p>
          <a:p>
            <a:pPr algn="just" rtl="1">
              <a:buClr>
                <a:srgbClr val="FF3399"/>
              </a:buClr>
            </a:pPr>
            <a:r>
              <a:rPr lang="ar-IQ" sz="2400" dirty="0" smtClean="0">
                <a:cs typeface="+mj-cs"/>
              </a:rPr>
              <a:t>زيادة </a:t>
            </a:r>
            <a:r>
              <a:rPr lang="ar-IQ" sz="2400" dirty="0">
                <a:cs typeface="+mj-cs"/>
              </a:rPr>
              <a:t>التكاليف و المشاكل </a:t>
            </a:r>
            <a:r>
              <a:rPr lang="ar-IQ" sz="2400" dirty="0" smtClean="0">
                <a:cs typeface="+mj-cs"/>
              </a:rPr>
              <a:t>الميكانيكية. </a:t>
            </a:r>
          </a:p>
          <a:p>
            <a:pPr algn="just" rtl="1">
              <a:buClr>
                <a:srgbClr val="FF3399"/>
              </a:buClr>
            </a:pPr>
            <a:r>
              <a:rPr lang="ar-IQ" sz="2400" dirty="0" smtClean="0">
                <a:cs typeface="+mj-cs"/>
              </a:rPr>
              <a:t>لايمكن </a:t>
            </a:r>
            <a:r>
              <a:rPr lang="ar-IQ" sz="2400" dirty="0">
                <a:cs typeface="+mj-cs"/>
              </a:rPr>
              <a:t>استخدامها عند هبوب الرياح القوية لصعوبة توزيع الماء </a:t>
            </a:r>
            <a:r>
              <a:rPr lang="ar-IQ" sz="2400" dirty="0" smtClean="0">
                <a:cs typeface="+mj-cs"/>
              </a:rPr>
              <a:t>بانتظام. </a:t>
            </a:r>
          </a:p>
          <a:p>
            <a:pPr algn="just" rtl="1">
              <a:buClr>
                <a:srgbClr val="FF3399"/>
              </a:buClr>
            </a:pPr>
            <a:r>
              <a:rPr lang="ar-IQ" sz="2400" dirty="0" smtClean="0">
                <a:cs typeface="+mj-cs"/>
              </a:rPr>
              <a:t>هناك </a:t>
            </a:r>
            <a:r>
              <a:rPr lang="ar-IQ" sz="2400" dirty="0">
                <a:cs typeface="+mj-cs"/>
              </a:rPr>
              <a:t>مجال لانتشار الامراض بهذه </a:t>
            </a:r>
            <a:r>
              <a:rPr lang="ar-IQ" sz="2400" dirty="0" smtClean="0">
                <a:cs typeface="+mj-cs"/>
              </a:rPr>
              <a:t>الطريقة.</a:t>
            </a:r>
            <a:endParaRPr lang="en-US" sz="2400" dirty="0">
              <a:cs typeface="+mj-cs"/>
            </a:endParaRPr>
          </a:p>
        </p:txBody>
      </p:sp>
    </p:spTree>
    <p:extLst>
      <p:ext uri="{BB962C8B-B14F-4D97-AF65-F5344CB8AC3E}">
        <p14:creationId xmlns:p14="http://schemas.microsoft.com/office/powerpoint/2010/main" val="2082999488"/>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688</TotalTime>
  <Words>2991</Words>
  <Application>Microsoft Office PowerPoint</Application>
  <PresentationFormat>On-screen Show (4:3)</PresentationFormat>
  <Paragraphs>450</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vt:lpstr>
      <vt:lpstr>.</vt:lpstr>
      <vt:lpstr>الري في محاصيل الخضر</vt:lpstr>
      <vt:lpstr>.</vt:lpstr>
      <vt:lpstr>.</vt:lpstr>
      <vt:lpstr>.</vt:lpstr>
      <vt:lpstr>.</vt:lpstr>
      <vt:lpstr>.</vt:lpstr>
      <vt:lpstr>.</vt:lpstr>
      <vt:lpstr>.</vt:lpstr>
      <vt:lpstr>.</vt:lpstr>
      <vt:lpstr>.</vt:lpstr>
      <vt:lpstr>تقسيم نباتات الخضر Classification of vegetable </vt:lpstr>
      <vt:lpstr>.</vt:lpstr>
      <vt:lpstr>PowerPoint Presentation</vt:lpstr>
      <vt:lpstr>.</vt:lpstr>
      <vt:lpstr>.</vt:lpstr>
      <vt:lpstr>.</vt:lpstr>
      <vt:lpstr>.</vt:lpstr>
      <vt:lpstr>.</vt:lpstr>
      <vt:lpstr>.</vt:lpstr>
      <vt:lpstr>.</vt:lpstr>
      <vt:lpstr>.</vt:lpstr>
      <vt:lpstr>.</vt:lpstr>
      <vt:lpstr>.</vt:lpstr>
      <vt:lpstr> يمكن تلخيص الفروقات بين الخضر الصيفية والشتوية بما يأتي:</vt:lpstr>
      <vt:lpstr>PowerPoint Presentation</vt:lpstr>
      <vt:lpstr>PowerPoint Presentation</vt:lpstr>
      <vt:lpstr>.</vt:lpstr>
      <vt:lpstr>.</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Dr.Nawal</dc:creator>
  <cp:lastModifiedBy>ابو نادية</cp:lastModifiedBy>
  <cp:revision>61</cp:revision>
  <dcterms:created xsi:type="dcterms:W3CDTF">2006-08-16T00:00:00Z</dcterms:created>
  <dcterms:modified xsi:type="dcterms:W3CDTF">2012-06-02T20:37:25Z</dcterms:modified>
</cp:coreProperties>
</file>